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78" r:id="rId4"/>
    <p:sldId id="279" r:id="rId5"/>
    <p:sldId id="275" r:id="rId6"/>
    <p:sldId id="273" r:id="rId7"/>
    <p:sldId id="261" r:id="rId8"/>
    <p:sldId id="276" r:id="rId9"/>
    <p:sldId id="274" r:id="rId10"/>
    <p:sldId id="280" r:id="rId11"/>
    <p:sldId id="289" r:id="rId12"/>
    <p:sldId id="288" r:id="rId13"/>
    <p:sldId id="281" r:id="rId14"/>
    <p:sldId id="268"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284" r:id="rId34"/>
    <p:sldId id="272" r:id="rId35"/>
    <p:sldId id="26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DDA"/>
    <a:srgbClr val="4F91CD"/>
    <a:srgbClr val="6C757D"/>
    <a:srgbClr val="888888"/>
    <a:srgbClr val="A6A6A6"/>
    <a:srgbClr val="009ED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821" y="-82"/>
      </p:cViewPr>
      <p:guideLst>
        <p:guide orient="horz" pos="2160"/>
        <p:guide pos="3840"/>
      </p:guideLst>
    </p:cSldViewPr>
  </p:slideViewPr>
  <p:notesTextViewPr>
    <p:cViewPr>
      <p:scale>
        <a:sx n="3" d="2"/>
        <a:sy n="3" d="2"/>
      </p:scale>
      <p:origin x="0" y="0"/>
    </p:cViewPr>
  </p:notesTextViewPr>
  <p:sorterViewPr>
    <p:cViewPr>
      <p:scale>
        <a:sx n="66" d="100"/>
        <a:sy n="66" d="100"/>
      </p:scale>
      <p:origin x="0" y="591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GB" sz="2000" b="1"/>
              <a:t>Lincolnshire</a:t>
            </a:r>
            <a:r>
              <a:rPr lang="en-GB" sz="2000" b="1" baseline="0"/>
              <a:t> Greenhouse Gas Emissions 2021</a:t>
            </a:r>
            <a:endParaRPr lang="en-GB" sz="2000" b="1"/>
          </a:p>
        </c:rich>
      </c:tx>
      <c:layout/>
      <c:spPr>
        <a:noFill/>
        <a:ln>
          <a:noFill/>
        </a:ln>
        <a:effectLst/>
      </c:spPr>
    </c:title>
    <c:plotArea>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C6F-49BB-8B74-1CD357872951}"/>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C6F-49BB-8B74-1CD357872951}"/>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FC6F-49BB-8B74-1CD357872951}"/>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FC6F-49BB-8B74-1CD357872951}"/>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FC6F-49BB-8B74-1CD357872951}"/>
              </c:ext>
            </c:extLst>
          </c:dPt>
          <c:dPt>
            <c:idx val="5"/>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FC6F-49BB-8B74-1CD357872951}"/>
              </c:ext>
            </c:extLst>
          </c:dPt>
          <c:dPt>
            <c:idx val="6"/>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FC6F-49BB-8B74-1CD357872951}"/>
              </c:ext>
            </c:extLst>
          </c:dPt>
          <c:dPt>
            <c:idx val="7"/>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FC6F-49BB-8B74-1CD35787295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Sheet3!$C$23:$C$30</c:f>
              <c:strCache>
                <c:ptCount val="8"/>
                <c:pt idx="0">
                  <c:v>Industry</c:v>
                </c:pt>
                <c:pt idx="1">
                  <c:v>Commercial</c:v>
                </c:pt>
                <c:pt idx="2">
                  <c:v>Public Sector</c:v>
                </c:pt>
                <c:pt idx="3">
                  <c:v>Domestic</c:v>
                </c:pt>
                <c:pt idx="4">
                  <c:v>Transport</c:v>
                </c:pt>
                <c:pt idx="5">
                  <c:v>LULUC&amp;F</c:v>
                </c:pt>
                <c:pt idx="6">
                  <c:v>Agriculture</c:v>
                </c:pt>
                <c:pt idx="7">
                  <c:v>Waste</c:v>
                </c:pt>
              </c:strCache>
            </c:strRef>
          </c:cat>
          <c:val>
            <c:numRef>
              <c:f>Sheet3!$D$23:$D$30</c:f>
              <c:numCache>
                <c:formatCode>General</c:formatCode>
                <c:ptCount val="8"/>
                <c:pt idx="0">
                  <c:v>629.45033221986671</c:v>
                </c:pt>
                <c:pt idx="1">
                  <c:v>146.62544132276508</c:v>
                </c:pt>
                <c:pt idx="2">
                  <c:v>138.80689023744469</c:v>
                </c:pt>
                <c:pt idx="3">
                  <c:v>1145.4982450471095</c:v>
                </c:pt>
                <c:pt idx="4">
                  <c:v>1446.6663631718859</c:v>
                </c:pt>
                <c:pt idx="5">
                  <c:v>624.05034647943182</c:v>
                </c:pt>
                <c:pt idx="6">
                  <c:v>1178.0567792646511</c:v>
                </c:pt>
                <c:pt idx="7">
                  <c:v>166.11845141943797</c:v>
                </c:pt>
              </c:numCache>
            </c:numRef>
          </c:val>
          <c:extLst xmlns:c16r2="http://schemas.microsoft.com/office/drawing/2015/06/chart">
            <c:ext xmlns:c16="http://schemas.microsoft.com/office/drawing/2014/chart" uri="{C3380CC4-5D6E-409C-BE32-E72D297353CC}">
              <c16:uniqueId val="{00000010-FC6F-49BB-8B74-1CD357872951}"/>
            </c:ext>
          </c:extLst>
        </c:ser>
        <c:dLbls>
          <c:showVal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670587-1E4B-49A5-BED7-B7935D57CA69}" type="datetimeFigureOut">
              <a:rPr lang="en-GB" smtClean="0"/>
              <a:pPr/>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DBACD9-4673-4AD3-A0C9-172AE1B2F93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670587-1E4B-49A5-BED7-B7935D57CA69}" type="datetimeFigureOut">
              <a:rPr lang="en-GB" smtClean="0"/>
              <a:pPr/>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DBACD9-4673-4AD3-A0C9-172AE1B2F93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670587-1E4B-49A5-BED7-B7935D57CA69}" type="datetimeFigureOut">
              <a:rPr lang="en-GB" smtClean="0"/>
              <a:pPr/>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DBACD9-4673-4AD3-A0C9-172AE1B2F93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670587-1E4B-49A5-BED7-B7935D57CA69}" type="datetimeFigureOut">
              <a:rPr lang="en-GB" smtClean="0"/>
              <a:pPr/>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DBACD9-4673-4AD3-A0C9-172AE1B2F93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670587-1E4B-49A5-BED7-B7935D57CA69}" type="datetimeFigureOut">
              <a:rPr lang="en-GB" smtClean="0"/>
              <a:pPr/>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DBACD9-4673-4AD3-A0C9-172AE1B2F93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670587-1E4B-49A5-BED7-B7935D57CA69}" type="datetimeFigureOut">
              <a:rPr lang="en-GB" smtClean="0"/>
              <a:pPr/>
              <a:t>10/07/2023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DBACD9-4673-4AD3-A0C9-172AE1B2F93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670587-1E4B-49A5-BED7-B7935D57CA69}" type="datetimeFigureOut">
              <a:rPr lang="en-GB" smtClean="0"/>
              <a:pPr/>
              <a:t>10/07/2023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DBACD9-4673-4AD3-A0C9-172AE1B2F93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670587-1E4B-49A5-BED7-B7935D57CA69}" type="datetimeFigureOut">
              <a:rPr lang="en-GB" smtClean="0"/>
              <a:pPr/>
              <a:t>10/07/2023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DBACD9-4673-4AD3-A0C9-172AE1B2F93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70587-1E4B-49A5-BED7-B7935D57CA69}" type="datetimeFigureOut">
              <a:rPr lang="en-GB" smtClean="0"/>
              <a:pPr/>
              <a:t>10/07/2023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DBACD9-4673-4AD3-A0C9-172AE1B2F93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670587-1E4B-49A5-BED7-B7935D57CA69}" type="datetimeFigureOut">
              <a:rPr lang="en-GB" smtClean="0"/>
              <a:pPr/>
              <a:t>10/07/2023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DBACD9-4673-4AD3-A0C9-172AE1B2F93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670587-1E4B-49A5-BED7-B7935D57CA69}" type="datetimeFigureOut">
              <a:rPr lang="en-GB" smtClean="0"/>
              <a:pPr/>
              <a:t>10/07/2023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DBACD9-4673-4AD3-A0C9-172AE1B2F93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70587-1E4B-49A5-BED7-B7935D57CA69}" type="datetimeFigureOut">
              <a:rPr lang="en-GB" smtClean="0"/>
              <a:pPr/>
              <a:t>10/07/2023</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BACD9-4673-4AD3-A0C9-172AE1B2F93D}" type="slidenum">
              <a:rPr lang="en-GB" smtClean="0"/>
              <a:pPr/>
              <a:t>‹#›</a:t>
            </a:fld>
            <a:endParaRPr lang="en-GB"/>
          </a:p>
        </p:txBody>
      </p:sp>
      <p:sp>
        <p:nvSpPr>
          <p:cNvPr id="10" name="Rectangle 9"/>
          <p:cNvSpPr/>
          <p:nvPr userDrawn="1"/>
        </p:nvSpPr>
        <p:spPr>
          <a:xfrm>
            <a:off x="2208" y="6313490"/>
            <a:ext cx="12192000" cy="544510"/>
          </a:xfrm>
          <a:prstGeom prst="rect">
            <a:avLst/>
          </a:prstGeom>
          <a:solidFill>
            <a:srgbClr val="009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263352" y="6431857"/>
            <a:ext cx="32403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unagreaterlincolnshire.org</a:t>
            </a:r>
          </a:p>
        </p:txBody>
      </p:sp>
      <p:sp>
        <p:nvSpPr>
          <p:cNvPr id="14" name="TextBox 13"/>
          <p:cNvSpPr txBox="1"/>
          <p:nvPr userDrawn="1"/>
        </p:nvSpPr>
        <p:spPr>
          <a:xfrm>
            <a:off x="10632504" y="6431857"/>
            <a:ext cx="14401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#bethechange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b="1" kern="1200">
          <a:solidFill>
            <a:srgbClr val="009DDA"/>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b="0" kern="1200">
          <a:solidFill>
            <a:srgbClr val="6C757D"/>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kern="1200">
          <a:solidFill>
            <a:srgbClr val="6C757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C757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b="0" kern="1200">
          <a:solidFill>
            <a:srgbClr val="6C757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b="0" kern="1200">
          <a:solidFill>
            <a:srgbClr val="6C75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llenmacarthurfoundation.org/circulate-products-and-materials" TargetMode="External"/><Relationship Id="rId2" Type="http://schemas.openxmlformats.org/officeDocument/2006/relationships/hyperlink" Target="https://ellenmacarthurfoundation.org/eliminate-waste-and-pollution"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llenmacarthurfoundation.org/regenerate-natur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impact-tool.org.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pqVmvMCmp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n.org/sustainabledevelopment/"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ame&#10;&#10;Description automatically generated"/>
          <p:cNvPicPr>
            <a:picLocks noChangeAspect="1"/>
          </p:cNvPicPr>
          <p:nvPr/>
        </p:nvPicPr>
        <p:blipFill rotWithShape="1">
          <a:blip r:embed="rId2" cstate="print">
            <a:extLst>
              <a:ext uri="{28A0092B-C50C-407E-A947-70E740481C1C}">
                <a14:useLocalDpi xmlns="" xmlns:a14="http://schemas.microsoft.com/office/drawing/2010/main" val="0"/>
              </a:ext>
            </a:extLst>
          </a:blip>
          <a:srcRect l="5167" r="21330"/>
          <a:stretch>
            <a:fillRect/>
          </a:stretch>
        </p:blipFill>
        <p:spPr>
          <a:xfrm>
            <a:off x="2140051" y="-27384"/>
            <a:ext cx="10074120" cy="6852939"/>
          </a:xfrm>
          <a:prstGeom prst="rect">
            <a:avLst/>
          </a:prstGeom>
        </p:spPr>
      </p:pic>
      <p:grpSp>
        <p:nvGrpSpPr>
          <p:cNvPr id="13" name="Group 12"/>
          <p:cNvGrpSpPr/>
          <p:nvPr/>
        </p:nvGrpSpPr>
        <p:grpSpPr>
          <a:xfrm>
            <a:off x="2208" y="6313490"/>
            <a:ext cx="12192000" cy="544510"/>
            <a:chOff x="2208" y="6340874"/>
            <a:chExt cx="12192000" cy="544510"/>
          </a:xfrm>
        </p:grpSpPr>
        <p:sp>
          <p:nvSpPr>
            <p:cNvPr id="15" name="Rectangle 14"/>
            <p:cNvSpPr/>
            <p:nvPr/>
          </p:nvSpPr>
          <p:spPr>
            <a:xfrm>
              <a:off x="2208" y="6340874"/>
              <a:ext cx="12192000" cy="544510"/>
            </a:xfrm>
            <a:prstGeom prst="rect">
              <a:avLst/>
            </a:prstGeom>
            <a:solidFill>
              <a:srgbClr val="4F9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63352" y="6459241"/>
              <a:ext cx="32403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unagreaterlincolnshire.org</a:t>
              </a:r>
            </a:p>
          </p:txBody>
        </p:sp>
        <p:sp>
          <p:nvSpPr>
            <p:cNvPr id="17" name="TextBox 16"/>
            <p:cNvSpPr txBox="1"/>
            <p:nvPr/>
          </p:nvSpPr>
          <p:spPr>
            <a:xfrm>
              <a:off x="10632504" y="6459241"/>
              <a:ext cx="14401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#bethechange</a:t>
              </a:r>
            </a:p>
          </p:txBody>
        </p:sp>
      </p:grpSp>
      <p:sp>
        <p:nvSpPr>
          <p:cNvPr id="9" name="Rectangle 8"/>
          <p:cNvSpPr/>
          <p:nvPr/>
        </p:nvSpPr>
        <p:spPr>
          <a:xfrm>
            <a:off x="9984432" y="-27384"/>
            <a:ext cx="1656184" cy="169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Logo&#10;&#10;Description automatically generated"/>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272464" y="377280"/>
            <a:ext cx="1048175" cy="941260"/>
          </a:xfrm>
          <a:prstGeom prst="rect">
            <a:avLst/>
          </a:prstGeom>
        </p:spPr>
      </p:pic>
      <p:sp>
        <p:nvSpPr>
          <p:cNvPr id="11" name="Freeform: Shape 10"/>
          <p:cNvSpPr/>
          <p:nvPr/>
        </p:nvSpPr>
        <p:spPr>
          <a:xfrm>
            <a:off x="1" y="1"/>
            <a:ext cx="3719736" cy="4149080"/>
          </a:xfrm>
          <a:custGeom>
            <a:avLst/>
            <a:gdLst>
              <a:gd name="connsiteX0" fmla="*/ 5548543 w 5548543"/>
              <a:gd name="connsiteY0" fmla="*/ 0 h 6702641"/>
              <a:gd name="connsiteX1" fmla="*/ 4119238 w 5548543"/>
              <a:gd name="connsiteY1" fmla="*/ 6702641 h 6702641"/>
              <a:gd name="connsiteX2" fmla="*/ 0 w 5548543"/>
              <a:gd name="connsiteY2" fmla="*/ 6702641 h 6702641"/>
              <a:gd name="connsiteX3" fmla="*/ 0 w 5548543"/>
              <a:gd name="connsiteY3" fmla="*/ 35511 h 6702641"/>
              <a:gd name="connsiteX4" fmla="*/ 5548543 w 5548543"/>
              <a:gd name="connsiteY4" fmla="*/ 0 h 6702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543" h="6702641">
                <a:moveTo>
                  <a:pt x="5548543" y="0"/>
                </a:moveTo>
                <a:lnTo>
                  <a:pt x="4119238" y="6702641"/>
                </a:lnTo>
                <a:lnTo>
                  <a:pt x="0" y="6702641"/>
                </a:lnTo>
                <a:lnTo>
                  <a:pt x="0" y="35511"/>
                </a:lnTo>
                <a:lnTo>
                  <a:pt x="5548543" y="0"/>
                </a:lnTo>
                <a:close/>
              </a:path>
            </a:pathLst>
          </a:custGeom>
          <a:solidFill>
            <a:srgbClr val="4F9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91344" y="620688"/>
            <a:ext cx="4317504" cy="1470025"/>
          </a:xfrm>
        </p:spPr>
        <p:txBody>
          <a:bodyPr>
            <a:normAutofit/>
          </a:bodyPr>
          <a:lstStyle/>
          <a:p>
            <a:pPr algn="l"/>
            <a:r>
              <a:rPr lang="en-GB" sz="3200" b="1" dirty="0">
                <a:solidFill>
                  <a:schemeClr val="bg1"/>
                </a:solidFill>
                <a:latin typeface="Arial" panose="020B0604020202020204" pitchFamily="34" charset="0"/>
                <a:cs typeface="Arial" panose="020B0604020202020204" pitchFamily="34" charset="0"/>
              </a:rPr>
              <a:t>UNA Greater Lincolnshire</a:t>
            </a:r>
          </a:p>
        </p:txBody>
      </p:sp>
      <p:sp>
        <p:nvSpPr>
          <p:cNvPr id="3" name="Subtitle 2"/>
          <p:cNvSpPr>
            <a:spLocks noGrp="1"/>
          </p:cNvSpPr>
          <p:nvPr>
            <p:ph type="subTitle" idx="1"/>
          </p:nvPr>
        </p:nvSpPr>
        <p:spPr>
          <a:xfrm>
            <a:off x="335360" y="1988840"/>
            <a:ext cx="2808312" cy="2016224"/>
          </a:xfrm>
        </p:spPr>
        <p:txBody>
          <a:bodyPr>
            <a:normAutofit/>
          </a:bodyPr>
          <a:lstStyle/>
          <a:p>
            <a:pPr algn="l"/>
            <a:r>
              <a:rPr lang="en-GB" b="1" dirty="0" smtClean="0">
                <a:solidFill>
                  <a:schemeClr val="bg1"/>
                </a:solidFill>
              </a:rPr>
              <a:t>Sustainable Development and UN 2030 SDG’s</a:t>
            </a:r>
          </a:p>
          <a:p>
            <a:pPr algn="l"/>
            <a:r>
              <a:rPr lang="en-GB" sz="2000" b="1" dirty="0" smtClean="0">
                <a:solidFill>
                  <a:schemeClr val="bg1"/>
                </a:solidFill>
                <a:latin typeface="Arial" panose="020B0604020202020204" pitchFamily="34" charset="0"/>
                <a:cs typeface="Arial" panose="020B0604020202020204" pitchFamily="34" charset="0"/>
              </a:rPr>
              <a:t>Clive Wilson</a:t>
            </a:r>
          </a:p>
          <a:p>
            <a:pPr algn="l"/>
            <a:r>
              <a:rPr lang="en-GB" sz="2000" b="1" dirty="0" smtClean="0">
                <a:solidFill>
                  <a:schemeClr val="bg1"/>
                </a:solidFill>
              </a:rPr>
              <a:t>Bert Moore</a:t>
            </a:r>
            <a:endParaRPr lang="en-GB" sz="20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332656"/>
            <a:ext cx="2678088" cy="5544616"/>
          </a:xfrm>
        </p:spPr>
        <p:txBody>
          <a:bodyPr>
            <a:normAutofit fontScale="90000"/>
          </a:bodyPr>
          <a:lstStyle/>
          <a:p>
            <a:r>
              <a:rPr lang="en-GB" dirty="0" smtClean="0"/>
              <a:t>8</a:t>
            </a:r>
            <a:r>
              <a:rPr lang="en-GB" dirty="0" smtClean="0">
                <a:solidFill>
                  <a:srgbClr val="009DDA"/>
                </a:solidFill>
              </a:rPr>
              <a:t> Doughnut Economics</a:t>
            </a:r>
            <a:br>
              <a:rPr lang="en-GB" dirty="0" smtClean="0">
                <a:solidFill>
                  <a:srgbClr val="009DDA"/>
                </a:solidFill>
              </a:rPr>
            </a:br>
            <a:r>
              <a:rPr lang="en-GB" dirty="0" smtClean="0"/>
              <a:t> </a:t>
            </a:r>
            <a:r>
              <a:rPr lang="en-GB" sz="2800" dirty="0" smtClean="0">
                <a:latin typeface="+mn-lt"/>
              </a:rPr>
              <a:t>(Kate Rawarth)</a:t>
            </a:r>
            <a:br>
              <a:rPr lang="en-GB" sz="2800" dirty="0" smtClean="0">
                <a:latin typeface="+mn-lt"/>
              </a:rPr>
            </a:br>
            <a:r>
              <a:rPr lang="en-GB" sz="2800" dirty="0" smtClean="0">
                <a:latin typeface="+mn-lt"/>
              </a:rPr>
              <a:t/>
            </a:r>
            <a:br>
              <a:rPr lang="en-GB" sz="2800" dirty="0" smtClean="0">
                <a:latin typeface="+mn-lt"/>
              </a:rPr>
            </a:br>
            <a:r>
              <a:rPr lang="en-GB" sz="2800" dirty="0" smtClean="0">
                <a:latin typeface="+mn-lt"/>
              </a:rPr>
              <a:t>An alternate way of viewing our economic decision making to include the environmental and social impact of the decision.</a:t>
            </a:r>
            <a:endParaRPr lang="en-GB" sz="2800" dirty="0">
              <a:solidFill>
                <a:srgbClr val="009DDA"/>
              </a:solidFill>
              <a:latin typeface="+mn-lt"/>
            </a:endParaRPr>
          </a:p>
        </p:txBody>
      </p:sp>
      <p:grpSp>
        <p:nvGrpSpPr>
          <p:cNvPr id="4" name="Group 3"/>
          <p:cNvGrpSpPr/>
          <p:nvPr/>
        </p:nvGrpSpPr>
        <p:grpSpPr>
          <a:xfrm>
            <a:off x="2208" y="6313490"/>
            <a:ext cx="12192000" cy="544510"/>
            <a:chOff x="2208" y="6340874"/>
            <a:chExt cx="12192000" cy="544510"/>
          </a:xfrm>
        </p:grpSpPr>
        <p:sp>
          <p:nvSpPr>
            <p:cNvPr id="14" name="Rectangle 13"/>
            <p:cNvSpPr/>
            <p:nvPr/>
          </p:nvSpPr>
          <p:spPr>
            <a:xfrm>
              <a:off x="2208" y="6340874"/>
              <a:ext cx="12192000" cy="544510"/>
            </a:xfrm>
            <a:prstGeom prst="rect">
              <a:avLst/>
            </a:prstGeom>
            <a:solidFill>
              <a:srgbClr val="4F9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63352" y="6459241"/>
              <a:ext cx="32403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unagreaterlincolnshire.org</a:t>
              </a:r>
            </a:p>
          </p:txBody>
        </p:sp>
        <p:sp>
          <p:nvSpPr>
            <p:cNvPr id="19" name="TextBox 18"/>
            <p:cNvSpPr txBox="1"/>
            <p:nvPr/>
          </p:nvSpPr>
          <p:spPr>
            <a:xfrm>
              <a:off x="10632504" y="6459241"/>
              <a:ext cx="14401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#bethechange</a:t>
              </a:r>
            </a:p>
          </p:txBody>
        </p:sp>
      </p:grpSp>
      <p:pic>
        <p:nvPicPr>
          <p:cNvPr id="6" name="Picture 5" descr="Logo&#10;&#10;Description automatically generate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560496" y="295991"/>
            <a:ext cx="1228195" cy="1102918"/>
          </a:xfrm>
          <a:prstGeom prst="rect">
            <a:avLst/>
          </a:prstGeom>
        </p:spPr>
      </p:pic>
      <p:pic>
        <p:nvPicPr>
          <p:cNvPr id="6146" name="Picture 2" descr="The Doughnut Economics: definition and critical analysis"/>
          <p:cNvPicPr>
            <a:picLocks noGrp="1" noChangeAspect="1" noChangeArrowheads="1"/>
          </p:cNvPicPr>
          <p:nvPr>
            <p:ph idx="1"/>
          </p:nvPr>
        </p:nvPicPr>
        <p:blipFill>
          <a:blip r:embed="rId3" cstate="print"/>
          <a:srcRect/>
          <a:stretch>
            <a:fillRect/>
          </a:stretch>
        </p:blipFill>
        <p:spPr bwMode="auto">
          <a:xfrm>
            <a:off x="3215680" y="0"/>
            <a:ext cx="7200800" cy="638414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9</a:t>
            </a:r>
            <a:r>
              <a:rPr lang="en-GB" dirty="0" smtClean="0">
                <a:solidFill>
                  <a:srgbClr val="009DDA"/>
                </a:solidFill>
              </a:rPr>
              <a:t> Linear v Circular Economy</a:t>
            </a:r>
            <a:endParaRPr lang="en-GB" dirty="0">
              <a:solidFill>
                <a:srgbClr val="009DDA"/>
              </a:solidFill>
            </a:endParaRPr>
          </a:p>
        </p:txBody>
      </p:sp>
      <p:sp>
        <p:nvSpPr>
          <p:cNvPr id="3" name="Content Placeholder 2"/>
          <p:cNvSpPr>
            <a:spLocks noGrp="1"/>
          </p:cNvSpPr>
          <p:nvPr>
            <p:ph idx="1"/>
          </p:nvPr>
        </p:nvSpPr>
        <p:spPr>
          <a:xfrm>
            <a:off x="609600" y="2320281"/>
            <a:ext cx="10972800" cy="460647"/>
          </a:xfrm>
        </p:spPr>
        <p:txBody>
          <a:bodyPr>
            <a:normAutofit/>
          </a:bodyPr>
          <a:lstStyle/>
          <a:p>
            <a:pPr lvl="1"/>
            <a:endParaRPr lang="en-GB" dirty="0"/>
          </a:p>
          <a:p>
            <a:pPr lvl="1"/>
            <a:endParaRPr lang="en-GB" dirty="0"/>
          </a:p>
          <a:p>
            <a:endParaRPr lang="en-GB" dirty="0"/>
          </a:p>
        </p:txBody>
      </p:sp>
      <p:grpSp>
        <p:nvGrpSpPr>
          <p:cNvPr id="4" name="Group 3"/>
          <p:cNvGrpSpPr/>
          <p:nvPr/>
        </p:nvGrpSpPr>
        <p:grpSpPr>
          <a:xfrm>
            <a:off x="2208" y="6313490"/>
            <a:ext cx="12192000" cy="544510"/>
            <a:chOff x="2208" y="6340874"/>
            <a:chExt cx="12192000" cy="544510"/>
          </a:xfrm>
        </p:grpSpPr>
        <p:sp>
          <p:nvSpPr>
            <p:cNvPr id="14" name="Rectangle 13"/>
            <p:cNvSpPr/>
            <p:nvPr/>
          </p:nvSpPr>
          <p:spPr>
            <a:xfrm>
              <a:off x="2208" y="6340874"/>
              <a:ext cx="12192000" cy="544510"/>
            </a:xfrm>
            <a:prstGeom prst="rect">
              <a:avLst/>
            </a:prstGeom>
            <a:solidFill>
              <a:srgbClr val="4F9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63352" y="6459241"/>
              <a:ext cx="32403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unagreaterlincolnshire.org</a:t>
              </a:r>
            </a:p>
          </p:txBody>
        </p:sp>
        <p:sp>
          <p:nvSpPr>
            <p:cNvPr id="19" name="TextBox 18"/>
            <p:cNvSpPr txBox="1"/>
            <p:nvPr/>
          </p:nvSpPr>
          <p:spPr>
            <a:xfrm>
              <a:off x="10632504" y="6459241"/>
              <a:ext cx="14401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#bethechange</a:t>
              </a:r>
            </a:p>
          </p:txBody>
        </p:sp>
      </p:grpSp>
      <p:pic>
        <p:nvPicPr>
          <p:cNvPr id="6" name="Picture 5" descr="Logo&#10;&#10;Description automatically generate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560496" y="295991"/>
            <a:ext cx="1228195" cy="1102918"/>
          </a:xfrm>
          <a:prstGeom prst="rect">
            <a:avLst/>
          </a:prstGeom>
        </p:spPr>
      </p:pic>
      <p:pic>
        <p:nvPicPr>
          <p:cNvPr id="35842" name="Picture 2" descr="Linear vs Circular Economy - Instarmac"/>
          <p:cNvPicPr>
            <a:picLocks noChangeAspect="1" noChangeArrowheads="1"/>
          </p:cNvPicPr>
          <p:nvPr/>
        </p:nvPicPr>
        <p:blipFill>
          <a:blip r:embed="rId3" cstate="print"/>
          <a:srcRect/>
          <a:stretch>
            <a:fillRect/>
          </a:stretch>
        </p:blipFill>
        <p:spPr bwMode="auto">
          <a:xfrm>
            <a:off x="767408" y="1556792"/>
            <a:ext cx="10081120" cy="465313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a:t>
            </a:r>
            <a:r>
              <a:rPr lang="en-GB" dirty="0" smtClean="0">
                <a:solidFill>
                  <a:srgbClr val="009DDA"/>
                </a:solidFill>
              </a:rPr>
              <a:t> Circular Economy</a:t>
            </a:r>
            <a:endParaRPr lang="en-GB" dirty="0">
              <a:solidFill>
                <a:srgbClr val="009DDA"/>
              </a:solidFill>
            </a:endParaRPr>
          </a:p>
        </p:txBody>
      </p:sp>
      <p:grpSp>
        <p:nvGrpSpPr>
          <p:cNvPr id="4" name="Group 3"/>
          <p:cNvGrpSpPr/>
          <p:nvPr/>
        </p:nvGrpSpPr>
        <p:grpSpPr>
          <a:xfrm>
            <a:off x="2208" y="6313490"/>
            <a:ext cx="12192000" cy="544510"/>
            <a:chOff x="2208" y="6340874"/>
            <a:chExt cx="12192000" cy="544510"/>
          </a:xfrm>
        </p:grpSpPr>
        <p:sp>
          <p:nvSpPr>
            <p:cNvPr id="14" name="Rectangle 13"/>
            <p:cNvSpPr/>
            <p:nvPr/>
          </p:nvSpPr>
          <p:spPr>
            <a:xfrm>
              <a:off x="2208" y="6340874"/>
              <a:ext cx="12192000" cy="544510"/>
            </a:xfrm>
            <a:prstGeom prst="rect">
              <a:avLst/>
            </a:prstGeom>
            <a:solidFill>
              <a:srgbClr val="4F9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63352" y="6459241"/>
              <a:ext cx="32403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unagreaterlincolnshire.org</a:t>
              </a:r>
            </a:p>
          </p:txBody>
        </p:sp>
        <p:sp>
          <p:nvSpPr>
            <p:cNvPr id="19" name="TextBox 18"/>
            <p:cNvSpPr txBox="1"/>
            <p:nvPr/>
          </p:nvSpPr>
          <p:spPr>
            <a:xfrm>
              <a:off x="10632504" y="6459241"/>
              <a:ext cx="14401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#bethechange</a:t>
              </a:r>
            </a:p>
          </p:txBody>
        </p:sp>
      </p:grpSp>
      <p:pic>
        <p:nvPicPr>
          <p:cNvPr id="6" name="Picture 5" descr="Logo&#10;&#10;Description automatically generate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560496" y="295991"/>
            <a:ext cx="1228195" cy="1102918"/>
          </a:xfrm>
          <a:prstGeom prst="rect">
            <a:avLst/>
          </a:prstGeom>
        </p:spPr>
      </p:pic>
      <p:pic>
        <p:nvPicPr>
          <p:cNvPr id="1026" name="Picture 2" descr="Cisco Circular Economy - Cisco"/>
          <p:cNvPicPr>
            <a:picLocks noGrp="1" noChangeAspect="1" noChangeArrowheads="1"/>
          </p:cNvPicPr>
          <p:nvPr>
            <p:ph idx="1"/>
          </p:nvPr>
        </p:nvPicPr>
        <p:blipFill>
          <a:blip r:embed="rId3" cstate="print"/>
          <a:srcRect/>
          <a:stretch>
            <a:fillRect/>
          </a:stretch>
        </p:blipFill>
        <p:spPr bwMode="auto">
          <a:xfrm>
            <a:off x="551384" y="1268760"/>
            <a:ext cx="9401557" cy="492383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solidFill>
                  <a:srgbClr val="009DDA"/>
                </a:solidFill>
                <a:latin typeface="+mn-lt"/>
              </a:rPr>
              <a:t>11 Circular Economy </a:t>
            </a:r>
            <a:r>
              <a:rPr lang="en-GB" sz="2800" dirty="0" smtClean="0">
                <a:solidFill>
                  <a:srgbClr val="009DDA"/>
                </a:solidFill>
                <a:latin typeface="+mn-lt"/>
              </a:rPr>
              <a:t>(Ellen McArthur Foundation)</a:t>
            </a:r>
            <a:endParaRPr lang="en-GB" sz="2800" dirty="0">
              <a:solidFill>
                <a:srgbClr val="009DDA"/>
              </a:solidFill>
              <a:latin typeface="+mn-lt"/>
            </a:endParaRPr>
          </a:p>
        </p:txBody>
      </p:sp>
      <p:sp>
        <p:nvSpPr>
          <p:cNvPr id="3" name="Content Placeholder 2"/>
          <p:cNvSpPr>
            <a:spLocks noGrp="1"/>
          </p:cNvSpPr>
          <p:nvPr>
            <p:ph idx="1"/>
          </p:nvPr>
        </p:nvSpPr>
        <p:spPr>
          <a:xfrm>
            <a:off x="609600" y="1556793"/>
            <a:ext cx="10972800" cy="3744416"/>
          </a:xfrm>
        </p:spPr>
        <p:txBody>
          <a:bodyPr>
            <a:normAutofit/>
          </a:bodyPr>
          <a:lstStyle/>
          <a:p>
            <a:r>
              <a:rPr lang="en-GB" b="1" dirty="0" smtClean="0"/>
              <a:t>The circular economy is based on three principles, driven by design:</a:t>
            </a:r>
          </a:p>
          <a:p>
            <a:r>
              <a:rPr lang="en-GB" dirty="0" smtClean="0">
                <a:hlinkClick r:id="rId2"/>
              </a:rPr>
              <a:t>Eliminate waste and pollution</a:t>
            </a:r>
            <a:endParaRPr lang="en-GB" dirty="0" smtClean="0"/>
          </a:p>
          <a:p>
            <a:r>
              <a:rPr lang="en-GB" dirty="0" smtClean="0">
                <a:hlinkClick r:id="rId3"/>
              </a:rPr>
              <a:t>Circulate products and materials (at their highest value)</a:t>
            </a:r>
            <a:endParaRPr lang="en-GB" dirty="0" smtClean="0"/>
          </a:p>
          <a:p>
            <a:r>
              <a:rPr lang="en-GB" dirty="0" smtClean="0">
                <a:hlinkClick r:id="rId4"/>
              </a:rPr>
              <a:t>Regenerate nature</a:t>
            </a:r>
            <a:r>
              <a:rPr lang="en-GB" dirty="0" smtClean="0"/>
              <a:t/>
            </a:r>
            <a:br>
              <a:rPr lang="en-GB" dirty="0" smtClean="0"/>
            </a:br>
            <a:endParaRPr lang="en-GB" dirty="0" smtClean="0"/>
          </a:p>
          <a:p>
            <a:r>
              <a:rPr lang="en-GB" b="1" dirty="0" smtClean="0">
                <a:solidFill>
                  <a:schemeClr val="tx1"/>
                </a:solidFill>
              </a:rPr>
              <a:t>It is underpinned by a transition to renewable energy and materials. A circular economy decouples economic activity from the consumption of finite resources. It is a resilient system that is good for business, people and the environment.</a:t>
            </a:r>
            <a:endParaRPr lang="en-GB" b="1" dirty="0">
              <a:solidFill>
                <a:schemeClr val="tx1"/>
              </a:solidFill>
            </a:endParaRPr>
          </a:p>
        </p:txBody>
      </p:sp>
      <p:grpSp>
        <p:nvGrpSpPr>
          <p:cNvPr id="4" name="Group 3"/>
          <p:cNvGrpSpPr/>
          <p:nvPr/>
        </p:nvGrpSpPr>
        <p:grpSpPr>
          <a:xfrm>
            <a:off x="2208" y="6313490"/>
            <a:ext cx="12192000" cy="544510"/>
            <a:chOff x="2208" y="6340874"/>
            <a:chExt cx="12192000" cy="544510"/>
          </a:xfrm>
        </p:grpSpPr>
        <p:sp>
          <p:nvSpPr>
            <p:cNvPr id="14" name="Rectangle 13"/>
            <p:cNvSpPr/>
            <p:nvPr/>
          </p:nvSpPr>
          <p:spPr>
            <a:xfrm>
              <a:off x="2208" y="6340874"/>
              <a:ext cx="12192000" cy="544510"/>
            </a:xfrm>
            <a:prstGeom prst="rect">
              <a:avLst/>
            </a:prstGeom>
            <a:solidFill>
              <a:srgbClr val="4F9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63352" y="6459241"/>
              <a:ext cx="32403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unagreaterlincolnshire.org</a:t>
              </a:r>
            </a:p>
          </p:txBody>
        </p:sp>
        <p:sp>
          <p:nvSpPr>
            <p:cNvPr id="19" name="TextBox 18"/>
            <p:cNvSpPr txBox="1"/>
            <p:nvPr/>
          </p:nvSpPr>
          <p:spPr>
            <a:xfrm>
              <a:off x="10632504" y="6459241"/>
              <a:ext cx="14401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#bethechange</a:t>
              </a:r>
            </a:p>
          </p:txBody>
        </p:sp>
      </p:grpSp>
      <p:pic>
        <p:nvPicPr>
          <p:cNvPr id="6" name="Picture 5" descr="Logo&#10;&#10;Description automatically generated"/>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0560496" y="295991"/>
            <a:ext cx="1228195" cy="110291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9DDA"/>
                </a:solidFill>
              </a:rPr>
              <a:t>12 Local Projects and Support</a:t>
            </a:r>
            <a:endParaRPr lang="en-GB" dirty="0">
              <a:solidFill>
                <a:srgbClr val="009DDA"/>
              </a:solidFill>
            </a:endParaRPr>
          </a:p>
        </p:txBody>
      </p:sp>
      <p:sp>
        <p:nvSpPr>
          <p:cNvPr id="3" name="Content Placeholder 2"/>
          <p:cNvSpPr>
            <a:spLocks noGrp="1"/>
          </p:cNvSpPr>
          <p:nvPr>
            <p:ph idx="1"/>
          </p:nvPr>
        </p:nvSpPr>
        <p:spPr>
          <a:xfrm>
            <a:off x="609600" y="2320281"/>
            <a:ext cx="10972800" cy="460647"/>
          </a:xfrm>
        </p:spPr>
        <p:txBody>
          <a:bodyPr>
            <a:normAutofit/>
          </a:bodyPr>
          <a:lstStyle/>
          <a:p>
            <a:pPr lvl="1"/>
            <a:endParaRPr lang="en-GB" dirty="0"/>
          </a:p>
          <a:p>
            <a:pPr lvl="1"/>
            <a:endParaRPr lang="en-GB" dirty="0"/>
          </a:p>
          <a:p>
            <a:endParaRPr lang="en-GB" dirty="0"/>
          </a:p>
        </p:txBody>
      </p:sp>
      <p:grpSp>
        <p:nvGrpSpPr>
          <p:cNvPr id="4" name="Group 3"/>
          <p:cNvGrpSpPr/>
          <p:nvPr/>
        </p:nvGrpSpPr>
        <p:grpSpPr>
          <a:xfrm>
            <a:off x="2208" y="6313490"/>
            <a:ext cx="12192000" cy="544510"/>
            <a:chOff x="2208" y="6340874"/>
            <a:chExt cx="12192000" cy="544510"/>
          </a:xfrm>
        </p:grpSpPr>
        <p:sp>
          <p:nvSpPr>
            <p:cNvPr id="14" name="Rectangle 13"/>
            <p:cNvSpPr/>
            <p:nvPr/>
          </p:nvSpPr>
          <p:spPr>
            <a:xfrm>
              <a:off x="2208" y="6340874"/>
              <a:ext cx="12192000" cy="544510"/>
            </a:xfrm>
            <a:prstGeom prst="rect">
              <a:avLst/>
            </a:prstGeom>
            <a:solidFill>
              <a:srgbClr val="4F9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63352" y="6459241"/>
              <a:ext cx="32403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unagreaterlincolnshire.org</a:t>
              </a:r>
            </a:p>
          </p:txBody>
        </p:sp>
        <p:sp>
          <p:nvSpPr>
            <p:cNvPr id="19" name="TextBox 18"/>
            <p:cNvSpPr txBox="1"/>
            <p:nvPr/>
          </p:nvSpPr>
          <p:spPr>
            <a:xfrm>
              <a:off x="10632504" y="6459241"/>
              <a:ext cx="14401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#bethechange</a:t>
              </a:r>
            </a:p>
          </p:txBody>
        </p:sp>
      </p:grpSp>
      <p:pic>
        <p:nvPicPr>
          <p:cNvPr id="6" name="Picture 5" descr="Logo&#10;&#10;Description automatically generate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560496" y="295991"/>
            <a:ext cx="1228195" cy="1102918"/>
          </a:xfrm>
          <a:prstGeom prst="rect">
            <a:avLst/>
          </a:prstGeom>
        </p:spPr>
      </p:pic>
      <p:sp>
        <p:nvSpPr>
          <p:cNvPr id="5" name="Text Box 4"/>
          <p:cNvSpPr txBox="1"/>
          <p:nvPr/>
        </p:nvSpPr>
        <p:spPr>
          <a:xfrm>
            <a:off x="623570" y="1844675"/>
            <a:ext cx="10941050" cy="3539430"/>
          </a:xfrm>
          <a:prstGeom prst="rect">
            <a:avLst/>
          </a:prstGeom>
          <a:noFill/>
        </p:spPr>
        <p:txBody>
          <a:bodyPr wrap="square" rtlCol="0">
            <a:spAutoFit/>
          </a:bodyPr>
          <a:lstStyle/>
          <a:p>
            <a:r>
              <a:rPr lang="en-GB" altLang="en-US" sz="3200" b="1" dirty="0" smtClean="0"/>
              <a:t>Dan Clayton </a:t>
            </a:r>
            <a:r>
              <a:rPr lang="en-GB" altLang="en-US" sz="3200" b="1" dirty="0" err="1" smtClean="0"/>
              <a:t>Lincs</a:t>
            </a:r>
            <a:r>
              <a:rPr lang="en-GB" altLang="en-US" sz="3200" b="1" dirty="0" smtClean="0"/>
              <a:t> CC</a:t>
            </a:r>
          </a:p>
          <a:p>
            <a:r>
              <a:rPr lang="en-GB" altLang="en-US" sz="3200" b="1" dirty="0" smtClean="0"/>
              <a:t>Lincolnshire CC initiatives and Support</a:t>
            </a:r>
          </a:p>
          <a:p>
            <a:endParaRPr lang="en-GB" altLang="en-US" sz="3200" b="1" dirty="0" smtClean="0"/>
          </a:p>
          <a:p>
            <a:r>
              <a:rPr lang="en-GB" altLang="en-US" sz="3200" b="1" dirty="0" smtClean="0"/>
              <a:t/>
            </a:r>
            <a:br>
              <a:rPr lang="en-GB" altLang="en-US" sz="3200" b="1" dirty="0" smtClean="0"/>
            </a:br>
            <a:r>
              <a:rPr lang="en-GB" altLang="en-US" sz="3200" b="1" dirty="0" smtClean="0"/>
              <a:t>Are </a:t>
            </a:r>
            <a:r>
              <a:rPr lang="en-GB" altLang="en-US" sz="3200" b="1" dirty="0"/>
              <a:t>there things that you are currently doing in your parishes with regard to </a:t>
            </a:r>
            <a:r>
              <a:rPr lang="en-GB" altLang="en-US" sz="3200" b="1" dirty="0" smtClean="0"/>
              <a:t>sustainability, is there more you could do together?</a:t>
            </a:r>
            <a:endParaRPr lang="en-GB"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AEBDDE-B635-FE6A-09E2-875FBB8004DD}"/>
              </a:ext>
            </a:extLst>
          </p:cNvPr>
          <p:cNvSpPr>
            <a:spLocks noGrp="1"/>
          </p:cNvSpPr>
          <p:nvPr>
            <p:ph type="ctrTitle"/>
          </p:nvPr>
        </p:nvSpPr>
        <p:spPr/>
        <p:txBody>
          <a:bodyPr/>
          <a:lstStyle/>
          <a:p>
            <a:r>
              <a:rPr lang="en-GB" dirty="0"/>
              <a:t>Zero Carbon Parishes</a:t>
            </a:r>
          </a:p>
        </p:txBody>
      </p:sp>
      <p:sp>
        <p:nvSpPr>
          <p:cNvPr id="3" name="Subtitle 2">
            <a:extLst>
              <a:ext uri="{FF2B5EF4-FFF2-40B4-BE49-F238E27FC236}">
                <a16:creationId xmlns="" xmlns:a16="http://schemas.microsoft.com/office/drawing/2014/main" id="{835A69CA-CC5C-E612-8595-1ADBBF79DFB2}"/>
              </a:ext>
            </a:extLst>
          </p:cNvPr>
          <p:cNvSpPr>
            <a:spLocks noGrp="1"/>
          </p:cNvSpPr>
          <p:nvPr>
            <p:ph type="subTitle" idx="1"/>
          </p:nvPr>
        </p:nvSpPr>
        <p:spPr/>
        <p:txBody>
          <a:bodyPr/>
          <a:lstStyle/>
          <a:p>
            <a:r>
              <a:rPr lang="en-GB" dirty="0"/>
              <a:t>Engaging Rural Communities on Carbon Reductions</a:t>
            </a:r>
          </a:p>
        </p:txBody>
      </p:sp>
      <p:pic>
        <p:nvPicPr>
          <p:cNvPr id="5" name="Picture 4" descr="A green text on a black background&#10;&#10;Description automatically generated">
            <a:extLst>
              <a:ext uri="{FF2B5EF4-FFF2-40B4-BE49-F238E27FC236}">
                <a16:creationId xmlns="" xmlns:a16="http://schemas.microsoft.com/office/drawing/2014/main" id="{528A2617-7E0A-DE5F-E0A2-930059EF738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810172" y="5257800"/>
            <a:ext cx="2919120" cy="1689951"/>
          </a:xfrm>
          <a:prstGeom prst="rect">
            <a:avLst/>
          </a:prstGeom>
        </p:spPr>
      </p:pic>
      <p:pic>
        <p:nvPicPr>
          <p:cNvPr id="3074" name="Picture 2" descr="Homepage – Lincolnshire County Council">
            <a:extLst>
              <a:ext uri="{FF2B5EF4-FFF2-40B4-BE49-F238E27FC236}">
                <a16:creationId xmlns="" xmlns:a16="http://schemas.microsoft.com/office/drawing/2014/main" id="{E00BAC31-1193-B17B-88E0-DA1956083999}"/>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5708" y="5257800"/>
            <a:ext cx="3859893" cy="13006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08955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C675EB-3158-0457-A3D2-348ED544B94D}"/>
              </a:ext>
            </a:extLst>
          </p:cNvPr>
          <p:cNvSpPr>
            <a:spLocks noGrp="1"/>
          </p:cNvSpPr>
          <p:nvPr>
            <p:ph type="title"/>
          </p:nvPr>
        </p:nvSpPr>
        <p:spPr/>
        <p:txBody>
          <a:bodyPr/>
          <a:lstStyle/>
          <a:p>
            <a:r>
              <a:rPr lang="en-GB" dirty="0"/>
              <a:t>Net Zero – Rural Challenges</a:t>
            </a:r>
          </a:p>
        </p:txBody>
      </p:sp>
      <p:sp>
        <p:nvSpPr>
          <p:cNvPr id="3" name="Content Placeholder 2">
            <a:extLst>
              <a:ext uri="{FF2B5EF4-FFF2-40B4-BE49-F238E27FC236}">
                <a16:creationId xmlns="" xmlns:a16="http://schemas.microsoft.com/office/drawing/2014/main" id="{1221AE9D-71D3-54A5-B5D7-4A1E8A9EBF2A}"/>
              </a:ext>
            </a:extLst>
          </p:cNvPr>
          <p:cNvSpPr>
            <a:spLocks noGrp="1"/>
          </p:cNvSpPr>
          <p:nvPr>
            <p:ph idx="1"/>
          </p:nvPr>
        </p:nvSpPr>
        <p:spPr/>
        <p:txBody>
          <a:bodyPr/>
          <a:lstStyle/>
          <a:p>
            <a:r>
              <a:rPr lang="en-GB" dirty="0"/>
              <a:t>2050 target for net zero across the whole economy of the county</a:t>
            </a:r>
          </a:p>
          <a:p>
            <a:r>
              <a:rPr lang="en-GB" dirty="0"/>
              <a:t>The County Council has made good progress with reducing its own emissions (c70%) – but emissions in wider economy have fallen at a slower rate (c40%)</a:t>
            </a:r>
          </a:p>
          <a:p>
            <a:r>
              <a:rPr lang="en-GB" dirty="0"/>
              <a:t>GHG emissions are in general higher in rural than in urban areas</a:t>
            </a:r>
          </a:p>
          <a:p>
            <a:r>
              <a:rPr lang="en-GB" dirty="0"/>
              <a:t>Lincolnshire has specific greenhouse gas challenges around housing, agriculture and transport </a:t>
            </a:r>
          </a:p>
          <a:p>
            <a:r>
              <a:rPr lang="en-GB" dirty="0"/>
              <a:t>Climate engagement examples tend to be from urban areas – such as Leeds Climate Commission</a:t>
            </a:r>
          </a:p>
        </p:txBody>
      </p:sp>
    </p:spTree>
    <p:extLst>
      <p:ext uri="{BB962C8B-B14F-4D97-AF65-F5344CB8AC3E}">
        <p14:creationId xmlns="" xmlns:p14="http://schemas.microsoft.com/office/powerpoint/2010/main" val="2906068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a16="http://schemas.microsoft.com/office/drawing/2014/main" id="{8AED2750-9A95-7FA5-840E-1B808B66E6A0}"/>
              </a:ext>
            </a:extLst>
          </p:cNvPr>
          <p:cNvGraphicFramePr>
            <a:graphicFrameLocks/>
          </p:cNvGraphicFramePr>
          <p:nvPr>
            <p:extLst>
              <p:ext uri="{D42A27DB-BD31-4B8C-83A1-F6EECF244321}">
                <p14:modId xmlns="" xmlns:p14="http://schemas.microsoft.com/office/powerpoint/2010/main" val="1488140440"/>
              </p:ext>
            </p:extLst>
          </p:nvPr>
        </p:nvGraphicFramePr>
        <p:xfrm>
          <a:off x="914400" y="318052"/>
          <a:ext cx="9952383" cy="63345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531693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76FCBF-F5FE-7BD8-A1E5-F2A061249DED}"/>
              </a:ext>
            </a:extLst>
          </p:cNvPr>
          <p:cNvSpPr>
            <a:spLocks noGrp="1"/>
          </p:cNvSpPr>
          <p:nvPr>
            <p:ph type="title"/>
          </p:nvPr>
        </p:nvSpPr>
        <p:spPr/>
        <p:txBody>
          <a:bodyPr/>
          <a:lstStyle/>
          <a:p>
            <a:r>
              <a:rPr lang="en-GB" dirty="0"/>
              <a:t>Zero Carbon Parishes Project</a:t>
            </a:r>
          </a:p>
        </p:txBody>
      </p:sp>
      <p:sp>
        <p:nvSpPr>
          <p:cNvPr id="3" name="Content Placeholder 2">
            <a:extLst>
              <a:ext uri="{FF2B5EF4-FFF2-40B4-BE49-F238E27FC236}">
                <a16:creationId xmlns="" xmlns:a16="http://schemas.microsoft.com/office/drawing/2014/main" id="{39E9180F-AC3B-4A4E-8A6F-308EFCC88C3C}"/>
              </a:ext>
            </a:extLst>
          </p:cNvPr>
          <p:cNvSpPr>
            <a:spLocks noGrp="1"/>
          </p:cNvSpPr>
          <p:nvPr>
            <p:ph idx="1"/>
          </p:nvPr>
        </p:nvSpPr>
        <p:spPr/>
        <p:txBody>
          <a:bodyPr/>
          <a:lstStyle/>
          <a:p>
            <a:r>
              <a:rPr lang="en-GB" dirty="0"/>
              <a:t>Wanted to engage with rural communities on climate change issues – especially around housing and transport as part of our Lincolnshire Green Masterplan</a:t>
            </a:r>
          </a:p>
          <a:p>
            <a:r>
              <a:rPr lang="en-GB" dirty="0"/>
              <a:t>Small amount of funding to deliver small scale local environmental projects</a:t>
            </a:r>
          </a:p>
          <a:p>
            <a:r>
              <a:rPr lang="en-GB" dirty="0"/>
              <a:t>IMPACT Tool – developed by Centre for Sustainable Energy, University of Exeter and Midlands Net Zero Hub</a:t>
            </a:r>
          </a:p>
          <a:p>
            <a:r>
              <a:rPr lang="en-GB" dirty="0"/>
              <a:t>IMPACT Tool used as a way to get a local conversation going on what they could do locally to tackle climate change</a:t>
            </a:r>
          </a:p>
        </p:txBody>
      </p:sp>
    </p:spTree>
    <p:extLst>
      <p:ext uri="{BB962C8B-B14F-4D97-AF65-F5344CB8AC3E}">
        <p14:creationId xmlns="" xmlns:p14="http://schemas.microsoft.com/office/powerpoint/2010/main" val="3302605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7B8CE5-0B6E-078C-D189-36B870B3B19E}"/>
              </a:ext>
            </a:extLst>
          </p:cNvPr>
          <p:cNvSpPr>
            <a:spLocks noGrp="1"/>
          </p:cNvSpPr>
          <p:nvPr>
            <p:ph type="title"/>
          </p:nvPr>
        </p:nvSpPr>
        <p:spPr/>
        <p:txBody>
          <a:bodyPr/>
          <a:lstStyle/>
          <a:p>
            <a:r>
              <a:rPr lang="en-GB" dirty="0"/>
              <a:t>IMPACT Tool</a:t>
            </a:r>
          </a:p>
        </p:txBody>
      </p:sp>
      <p:sp>
        <p:nvSpPr>
          <p:cNvPr id="3" name="Content Placeholder 2">
            <a:extLst>
              <a:ext uri="{FF2B5EF4-FFF2-40B4-BE49-F238E27FC236}">
                <a16:creationId xmlns="" xmlns:a16="http://schemas.microsoft.com/office/drawing/2014/main" id="{4226F1AB-3A78-547F-05B8-CA639E6F2E3F}"/>
              </a:ext>
            </a:extLst>
          </p:cNvPr>
          <p:cNvSpPr>
            <a:spLocks noGrp="1"/>
          </p:cNvSpPr>
          <p:nvPr>
            <p:ph idx="1"/>
          </p:nvPr>
        </p:nvSpPr>
        <p:spPr/>
        <p:txBody>
          <a:bodyPr/>
          <a:lstStyle/>
          <a:p>
            <a:r>
              <a:rPr lang="en-US" dirty="0"/>
              <a:t>Impact is an estimator of a community’s carbon footprint that works for parishes wards, district councils and unitary authorities.</a:t>
            </a:r>
          </a:p>
          <a:p>
            <a:r>
              <a:rPr lang="en-US" dirty="0"/>
              <a:t>It draws on more than 30 datasets to estimate the total amount of greenhouse gases produced directly and indirectly in the given locality - heating homes, using electricity, transport, producing and distributing food, disposing of waste, etc.</a:t>
            </a:r>
          </a:p>
          <a:p>
            <a:r>
              <a:rPr lang="en-US" dirty="0"/>
              <a:t>Impact has been designed to help you and your community to access, </a:t>
            </a:r>
            <a:r>
              <a:rPr lang="en-US" dirty="0" err="1"/>
              <a:t>analyse</a:t>
            </a:r>
            <a:r>
              <a:rPr lang="en-US" dirty="0"/>
              <a:t> and act on your community’s carbon footprint and to give you a better idea of where to target your efforts for the greatest impact in tackling the climate emergency.</a:t>
            </a:r>
            <a:endParaRPr lang="en-GB" dirty="0"/>
          </a:p>
        </p:txBody>
      </p:sp>
    </p:spTree>
    <p:extLst>
      <p:ext uri="{BB962C8B-B14F-4D97-AF65-F5344CB8AC3E}">
        <p14:creationId xmlns="" xmlns:p14="http://schemas.microsoft.com/office/powerpoint/2010/main" val="2255946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800" dirty="0" smtClean="0">
                <a:latin typeface="+mj-lt"/>
              </a:rPr>
              <a:t>1 Aims of the Session</a:t>
            </a:r>
            <a:endParaRPr lang="en-GB" sz="4800" dirty="0">
              <a:latin typeface="+mj-lt"/>
            </a:endParaRPr>
          </a:p>
        </p:txBody>
      </p:sp>
      <p:sp>
        <p:nvSpPr>
          <p:cNvPr id="3" name="Content Placeholder 2"/>
          <p:cNvSpPr>
            <a:spLocks noGrp="1"/>
          </p:cNvSpPr>
          <p:nvPr>
            <p:ph idx="1"/>
          </p:nvPr>
        </p:nvSpPr>
        <p:spPr>
          <a:xfrm>
            <a:off x="407368" y="1484784"/>
            <a:ext cx="11449272" cy="4680520"/>
          </a:xfrm>
        </p:spPr>
        <p:txBody>
          <a:bodyPr>
            <a:normAutofit fontScale="92500" lnSpcReduction="10000"/>
          </a:bodyPr>
          <a:lstStyle/>
          <a:p>
            <a:pPr lvl="0"/>
            <a:r>
              <a:rPr lang="en-GB" b="1" dirty="0" smtClean="0">
                <a:latin typeface="+mn-lt"/>
              </a:rPr>
              <a:t>To raise awareness of the challenges facing Local Parishes, Communities and Individuals in Lincolnshire, looking forward to 2030 ( and beyond)</a:t>
            </a:r>
            <a:br>
              <a:rPr lang="en-GB" b="1" dirty="0" smtClean="0">
                <a:latin typeface="+mn-lt"/>
              </a:rPr>
            </a:br>
            <a:endParaRPr lang="en-GB" b="1" dirty="0" smtClean="0">
              <a:latin typeface="+mn-lt"/>
            </a:endParaRPr>
          </a:p>
          <a:p>
            <a:pPr lvl="0"/>
            <a:r>
              <a:rPr lang="en-GB" b="1" dirty="0" smtClean="0">
                <a:latin typeface="+mn-lt"/>
              </a:rPr>
              <a:t>To explore what is meant by ‘Sustainable Development’ and how this is represented in the United Nations Sustainable 2030 Development Goals</a:t>
            </a:r>
            <a:br>
              <a:rPr lang="en-GB" b="1" dirty="0" smtClean="0">
                <a:latin typeface="+mn-lt"/>
              </a:rPr>
            </a:br>
            <a:endParaRPr lang="en-GB" b="1" dirty="0" smtClean="0">
              <a:latin typeface="+mn-lt"/>
            </a:endParaRPr>
          </a:p>
          <a:p>
            <a:pPr lvl="0"/>
            <a:r>
              <a:rPr lang="en-GB" b="1" dirty="0" smtClean="0">
                <a:latin typeface="+mn-lt"/>
              </a:rPr>
              <a:t>To introduce the ideas on ‘Doughnut Economics’ and ‘Circular Economy’</a:t>
            </a:r>
            <a:br>
              <a:rPr lang="en-GB" b="1" dirty="0" smtClean="0">
                <a:latin typeface="+mn-lt"/>
              </a:rPr>
            </a:br>
            <a:endParaRPr lang="en-GB" b="1" dirty="0" smtClean="0">
              <a:latin typeface="+mn-lt"/>
            </a:endParaRPr>
          </a:p>
          <a:p>
            <a:pPr lvl="0"/>
            <a:r>
              <a:rPr lang="en-GB" b="1" dirty="0" smtClean="0">
                <a:latin typeface="+mn-lt"/>
              </a:rPr>
              <a:t>To learn about project support from Lincolnshire CC and  share perspectives and practices from Lincolnshire Parishes with regard to Sustainable Development</a:t>
            </a:r>
            <a:br>
              <a:rPr lang="en-GB" b="1" dirty="0" smtClean="0">
                <a:latin typeface="+mn-lt"/>
              </a:rPr>
            </a:br>
            <a:endParaRPr lang="en-GB" b="1" dirty="0" smtClean="0">
              <a:latin typeface="+mn-lt"/>
            </a:endParaRPr>
          </a:p>
          <a:p>
            <a:pPr lvl="0"/>
            <a:r>
              <a:rPr lang="en-GB" b="1" dirty="0" smtClean="0">
                <a:latin typeface="+mn-lt"/>
              </a:rPr>
              <a:t>To identify ways of working together to achieve ‘Sustainable’ Parishes and Communities</a:t>
            </a:r>
            <a:br>
              <a:rPr lang="en-GB" b="1" dirty="0" smtClean="0">
                <a:latin typeface="+mn-lt"/>
              </a:rPr>
            </a:br>
            <a:endParaRPr lang="en-GB" b="1" dirty="0" smtClean="0">
              <a:latin typeface="+mn-lt"/>
            </a:endParaRPr>
          </a:p>
          <a:p>
            <a:pPr lvl="0"/>
            <a:r>
              <a:rPr lang="en-GB" b="1" dirty="0" smtClean="0">
                <a:latin typeface="+mn-lt"/>
              </a:rPr>
              <a:t>To identify support and training required for Parishes and their Councillors</a:t>
            </a:r>
            <a:endParaRPr lang="en-GB" b="1" dirty="0">
              <a:latin typeface="+mn-lt"/>
            </a:endParaRPr>
          </a:p>
        </p:txBody>
      </p:sp>
      <p:pic>
        <p:nvPicPr>
          <p:cNvPr id="5" name="Picture 4" descr="Logo&#10;&#10;Description automatically generate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560496" y="295991"/>
            <a:ext cx="1228195" cy="110291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4A3D34-4E0B-C284-10A5-75855459D8B7}"/>
              </a:ext>
            </a:extLst>
          </p:cNvPr>
          <p:cNvSpPr>
            <a:spLocks noGrp="1"/>
          </p:cNvSpPr>
          <p:nvPr>
            <p:ph type="title"/>
          </p:nvPr>
        </p:nvSpPr>
        <p:spPr/>
        <p:txBody>
          <a:bodyPr/>
          <a:lstStyle/>
          <a:p>
            <a:r>
              <a:rPr lang="en-GB" dirty="0"/>
              <a:t>IMPACT – Consumption / Territorial</a:t>
            </a:r>
          </a:p>
        </p:txBody>
      </p:sp>
      <p:sp>
        <p:nvSpPr>
          <p:cNvPr id="3" name="Content Placeholder 2">
            <a:extLst>
              <a:ext uri="{FF2B5EF4-FFF2-40B4-BE49-F238E27FC236}">
                <a16:creationId xmlns="" xmlns:a16="http://schemas.microsoft.com/office/drawing/2014/main" id="{9304FAA8-1FB8-E685-A634-C1A7E9946EF6}"/>
              </a:ext>
            </a:extLst>
          </p:cNvPr>
          <p:cNvSpPr>
            <a:spLocks noGrp="1"/>
          </p:cNvSpPr>
          <p:nvPr>
            <p:ph idx="1"/>
          </p:nvPr>
        </p:nvSpPr>
        <p:spPr/>
        <p:txBody>
          <a:bodyPr>
            <a:normAutofit lnSpcReduction="10000"/>
          </a:bodyPr>
          <a:lstStyle/>
          <a:p>
            <a:r>
              <a:rPr lang="en-US" dirty="0"/>
              <a:t>Consumption-based carbon footprint - This shows the emissions produced as a result of what people within your parish, ward or council area use in their daily lives. This includes the obvious things like gas, electricity and petrol, but also products like food and drink, clothes, shoes, consumer electronics and appliances, as well as financial services, even where these emissions take place outside of the local area.</a:t>
            </a:r>
          </a:p>
          <a:p>
            <a:r>
              <a:rPr lang="en-US" dirty="0"/>
              <a:t>Territorial-based carbon footprint - This shows the emissions produced within the territorial boundaries of your parish, ward or council area, and is based on what happens in that space. So this includes emissions from the presence of roads or other transport systems, or local agriculture and manufacturing, whether or not local people were travelling on that road or use those products and services.</a:t>
            </a:r>
            <a:endParaRPr lang="en-GB" dirty="0"/>
          </a:p>
        </p:txBody>
      </p:sp>
    </p:spTree>
    <p:extLst>
      <p:ext uri="{BB962C8B-B14F-4D97-AF65-F5344CB8AC3E}">
        <p14:creationId xmlns="" xmlns:p14="http://schemas.microsoft.com/office/powerpoint/2010/main" val="3964632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C4DE9C-F7EF-CD9F-B07C-6A3F56C5C11D}"/>
              </a:ext>
            </a:extLst>
          </p:cNvPr>
          <p:cNvSpPr>
            <a:spLocks noGrp="1"/>
          </p:cNvSpPr>
          <p:nvPr>
            <p:ph type="title"/>
          </p:nvPr>
        </p:nvSpPr>
        <p:spPr/>
        <p:txBody>
          <a:bodyPr/>
          <a:lstStyle/>
          <a:p>
            <a:r>
              <a:rPr lang="en-GB" dirty="0"/>
              <a:t>IMPACT - Website</a:t>
            </a:r>
          </a:p>
        </p:txBody>
      </p:sp>
      <p:sp>
        <p:nvSpPr>
          <p:cNvPr id="3" name="Content Placeholder 2">
            <a:extLst>
              <a:ext uri="{FF2B5EF4-FFF2-40B4-BE49-F238E27FC236}">
                <a16:creationId xmlns="" xmlns:a16="http://schemas.microsoft.com/office/drawing/2014/main" id="{1E1CC878-3BB5-47B9-FCBE-BE37CE25FAAE}"/>
              </a:ext>
            </a:extLst>
          </p:cNvPr>
          <p:cNvSpPr>
            <a:spLocks noGrp="1"/>
          </p:cNvSpPr>
          <p:nvPr>
            <p:ph idx="1"/>
          </p:nvPr>
        </p:nvSpPr>
        <p:spPr/>
        <p:txBody>
          <a:bodyPr/>
          <a:lstStyle/>
          <a:p>
            <a:r>
              <a:rPr lang="en-GB" dirty="0">
                <a:hlinkClick r:id="rId2"/>
              </a:rPr>
              <a:t>https://impact-tool.org.uk/</a:t>
            </a:r>
            <a:endParaRPr lang="en-GB" dirty="0"/>
          </a:p>
          <a:p>
            <a:endParaRPr lang="en-GB" dirty="0"/>
          </a:p>
          <a:p>
            <a:r>
              <a:rPr lang="en-GB" dirty="0"/>
              <a:t>Caythorpe – South Kesteven example </a:t>
            </a:r>
          </a:p>
        </p:txBody>
      </p:sp>
    </p:spTree>
    <p:extLst>
      <p:ext uri="{BB962C8B-B14F-4D97-AF65-F5344CB8AC3E}">
        <p14:creationId xmlns="" xmlns:p14="http://schemas.microsoft.com/office/powerpoint/2010/main" val="932483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B15D502-8CE6-ECDD-2306-FCCF4A7B1D81}"/>
              </a:ext>
            </a:extLst>
          </p:cNvPr>
          <p:cNvPicPr>
            <a:picLocks noChangeAspect="1"/>
          </p:cNvPicPr>
          <p:nvPr/>
        </p:nvPicPr>
        <p:blipFill>
          <a:blip r:embed="rId2" cstate="print"/>
          <a:stretch>
            <a:fillRect/>
          </a:stretch>
        </p:blipFill>
        <p:spPr>
          <a:xfrm>
            <a:off x="1741714" y="892752"/>
            <a:ext cx="9038678" cy="5965248"/>
          </a:xfrm>
          <a:prstGeom prst="rect">
            <a:avLst/>
          </a:prstGeom>
        </p:spPr>
      </p:pic>
      <p:sp>
        <p:nvSpPr>
          <p:cNvPr id="6" name="Title 5">
            <a:extLst>
              <a:ext uri="{FF2B5EF4-FFF2-40B4-BE49-F238E27FC236}">
                <a16:creationId xmlns="" xmlns:a16="http://schemas.microsoft.com/office/drawing/2014/main" id="{538010C7-DC5E-8669-03FB-135B3C3B4E83}"/>
              </a:ext>
            </a:extLst>
          </p:cNvPr>
          <p:cNvSpPr>
            <a:spLocks noGrp="1"/>
          </p:cNvSpPr>
          <p:nvPr>
            <p:ph type="title"/>
          </p:nvPr>
        </p:nvSpPr>
        <p:spPr>
          <a:xfrm>
            <a:off x="838200" y="365125"/>
            <a:ext cx="10515600" cy="665389"/>
          </a:xfrm>
        </p:spPr>
        <p:txBody>
          <a:bodyPr>
            <a:normAutofit/>
          </a:bodyPr>
          <a:lstStyle/>
          <a:p>
            <a:r>
              <a:rPr lang="en-GB" dirty="0"/>
              <a:t>Consumption Based Information</a:t>
            </a:r>
          </a:p>
        </p:txBody>
      </p:sp>
    </p:spTree>
    <p:extLst>
      <p:ext uri="{BB962C8B-B14F-4D97-AF65-F5344CB8AC3E}">
        <p14:creationId xmlns="" xmlns:p14="http://schemas.microsoft.com/office/powerpoint/2010/main" val="1790979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5524428-7A3C-D8D8-FD88-78C38165F2E1}"/>
              </a:ext>
            </a:extLst>
          </p:cNvPr>
          <p:cNvPicPr>
            <a:picLocks noChangeAspect="1"/>
          </p:cNvPicPr>
          <p:nvPr/>
        </p:nvPicPr>
        <p:blipFill>
          <a:blip r:embed="rId2" cstate="print"/>
          <a:stretch>
            <a:fillRect/>
          </a:stretch>
        </p:blipFill>
        <p:spPr>
          <a:xfrm>
            <a:off x="1973944" y="0"/>
            <a:ext cx="8333904" cy="6784899"/>
          </a:xfrm>
          <a:prstGeom prst="rect">
            <a:avLst/>
          </a:prstGeom>
        </p:spPr>
      </p:pic>
    </p:spTree>
    <p:extLst>
      <p:ext uri="{BB962C8B-B14F-4D97-AF65-F5344CB8AC3E}">
        <p14:creationId xmlns="" xmlns:p14="http://schemas.microsoft.com/office/powerpoint/2010/main" val="2608670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407D054-5409-F4C1-C258-6E199E6572AB}"/>
              </a:ext>
            </a:extLst>
          </p:cNvPr>
          <p:cNvPicPr>
            <a:picLocks noChangeAspect="1"/>
          </p:cNvPicPr>
          <p:nvPr/>
        </p:nvPicPr>
        <p:blipFill>
          <a:blip r:embed="rId2" cstate="print"/>
          <a:stretch>
            <a:fillRect/>
          </a:stretch>
        </p:blipFill>
        <p:spPr>
          <a:xfrm>
            <a:off x="2714171" y="799761"/>
            <a:ext cx="7792340" cy="6058238"/>
          </a:xfrm>
          <a:prstGeom prst="rect">
            <a:avLst/>
          </a:prstGeom>
        </p:spPr>
      </p:pic>
      <p:sp>
        <p:nvSpPr>
          <p:cNvPr id="4" name="Title 3">
            <a:extLst>
              <a:ext uri="{FF2B5EF4-FFF2-40B4-BE49-F238E27FC236}">
                <a16:creationId xmlns="" xmlns:a16="http://schemas.microsoft.com/office/drawing/2014/main" id="{2331C0F1-4B82-87CB-15AF-7B19ABBF0A2D}"/>
              </a:ext>
            </a:extLst>
          </p:cNvPr>
          <p:cNvSpPr>
            <a:spLocks noGrp="1"/>
          </p:cNvSpPr>
          <p:nvPr>
            <p:ph type="title"/>
          </p:nvPr>
        </p:nvSpPr>
        <p:spPr>
          <a:xfrm>
            <a:off x="838200" y="90829"/>
            <a:ext cx="10515600" cy="708932"/>
          </a:xfrm>
        </p:spPr>
        <p:txBody>
          <a:bodyPr/>
          <a:lstStyle/>
          <a:p>
            <a:r>
              <a:rPr lang="en-GB" dirty="0"/>
              <a:t>Territorial Based Information</a:t>
            </a:r>
          </a:p>
        </p:txBody>
      </p:sp>
    </p:spTree>
    <p:extLst>
      <p:ext uri="{BB962C8B-B14F-4D97-AF65-F5344CB8AC3E}">
        <p14:creationId xmlns="" xmlns:p14="http://schemas.microsoft.com/office/powerpoint/2010/main" val="459742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B4EB9C5-9453-1C08-4A0D-FCBEBAEC56F7}"/>
              </a:ext>
            </a:extLst>
          </p:cNvPr>
          <p:cNvPicPr>
            <a:picLocks noChangeAspect="1"/>
          </p:cNvPicPr>
          <p:nvPr/>
        </p:nvPicPr>
        <p:blipFill>
          <a:blip r:embed="rId2" cstate="print"/>
          <a:stretch>
            <a:fillRect/>
          </a:stretch>
        </p:blipFill>
        <p:spPr>
          <a:xfrm>
            <a:off x="2074415" y="0"/>
            <a:ext cx="8043169" cy="6858000"/>
          </a:xfrm>
          <a:prstGeom prst="rect">
            <a:avLst/>
          </a:prstGeom>
        </p:spPr>
      </p:pic>
    </p:spTree>
    <p:extLst>
      <p:ext uri="{BB962C8B-B14F-4D97-AF65-F5344CB8AC3E}">
        <p14:creationId xmlns="" xmlns:p14="http://schemas.microsoft.com/office/powerpoint/2010/main" val="3095194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4BAC47-B2BA-2164-5E72-1907C2C282B0}"/>
              </a:ext>
            </a:extLst>
          </p:cNvPr>
          <p:cNvSpPr>
            <a:spLocks noGrp="1"/>
          </p:cNvSpPr>
          <p:nvPr>
            <p:ph type="title"/>
          </p:nvPr>
        </p:nvSpPr>
        <p:spPr/>
        <p:txBody>
          <a:bodyPr/>
          <a:lstStyle/>
          <a:p>
            <a:r>
              <a:rPr lang="en-GB" dirty="0"/>
              <a:t>Zero Carbon Parishes - Lincolnshire</a:t>
            </a:r>
          </a:p>
        </p:txBody>
      </p:sp>
      <p:sp>
        <p:nvSpPr>
          <p:cNvPr id="3" name="Content Placeholder 2">
            <a:extLst>
              <a:ext uri="{FF2B5EF4-FFF2-40B4-BE49-F238E27FC236}">
                <a16:creationId xmlns="" xmlns:a16="http://schemas.microsoft.com/office/drawing/2014/main" id="{C52A4611-5C6A-B686-8688-F1A27F2EA886}"/>
              </a:ext>
            </a:extLst>
          </p:cNvPr>
          <p:cNvSpPr>
            <a:spLocks noGrp="1"/>
          </p:cNvSpPr>
          <p:nvPr>
            <p:ph idx="1"/>
          </p:nvPr>
        </p:nvSpPr>
        <p:spPr/>
        <p:txBody>
          <a:bodyPr/>
          <a:lstStyle/>
          <a:p>
            <a:r>
              <a:rPr lang="en-GB" dirty="0"/>
              <a:t>Promoted the scheme through the Parish and Town Council newsletter – which goes out to every parish and town council around the county</a:t>
            </a:r>
          </a:p>
          <a:p>
            <a:r>
              <a:rPr lang="en-GB" dirty="0"/>
              <a:t>Gave each parish council that took part in the scheme the IMPACT Tool link and the report on their parish</a:t>
            </a:r>
          </a:p>
          <a:p>
            <a:r>
              <a:rPr lang="en-GB" dirty="0"/>
              <a:t>Offered to support projects with projects up to a value of £5,000</a:t>
            </a:r>
          </a:p>
        </p:txBody>
      </p:sp>
    </p:spTree>
    <p:extLst>
      <p:ext uri="{BB962C8B-B14F-4D97-AF65-F5344CB8AC3E}">
        <p14:creationId xmlns="" xmlns:p14="http://schemas.microsoft.com/office/powerpoint/2010/main" val="2818142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75C71E-39AC-EC3D-EEC0-3D5567877660}"/>
              </a:ext>
            </a:extLst>
          </p:cNvPr>
          <p:cNvSpPr>
            <a:spLocks noGrp="1"/>
          </p:cNvSpPr>
          <p:nvPr>
            <p:ph type="title"/>
          </p:nvPr>
        </p:nvSpPr>
        <p:spPr/>
        <p:txBody>
          <a:bodyPr/>
          <a:lstStyle/>
          <a:p>
            <a:r>
              <a:rPr lang="en-GB" dirty="0"/>
              <a:t>Holbeach</a:t>
            </a:r>
          </a:p>
        </p:txBody>
      </p:sp>
      <p:sp>
        <p:nvSpPr>
          <p:cNvPr id="3" name="Content Placeholder 2">
            <a:extLst>
              <a:ext uri="{FF2B5EF4-FFF2-40B4-BE49-F238E27FC236}">
                <a16:creationId xmlns="" xmlns:a16="http://schemas.microsoft.com/office/drawing/2014/main" id="{3621A7AC-B534-64EF-3064-406FF1185CF2}"/>
              </a:ext>
            </a:extLst>
          </p:cNvPr>
          <p:cNvSpPr>
            <a:spLocks noGrp="1"/>
          </p:cNvSpPr>
          <p:nvPr>
            <p:ph idx="1"/>
          </p:nvPr>
        </p:nvSpPr>
        <p:spPr/>
        <p:txBody>
          <a:bodyPr/>
          <a:lstStyle/>
          <a:p>
            <a:r>
              <a:rPr lang="en-GB" dirty="0"/>
              <a:t>Water fountain – Holbeach water bottles</a:t>
            </a:r>
          </a:p>
          <a:p>
            <a:r>
              <a:rPr lang="en-GB" dirty="0"/>
              <a:t>Cycle repair scheme</a:t>
            </a:r>
          </a:p>
          <a:p>
            <a:r>
              <a:rPr lang="en-GB" dirty="0"/>
              <a:t>LED lighting at Reading Rooms</a:t>
            </a:r>
          </a:p>
          <a:p>
            <a:r>
              <a:rPr lang="en-GB" dirty="0"/>
              <a:t>Owl boxes</a:t>
            </a:r>
          </a:p>
        </p:txBody>
      </p:sp>
      <p:pic>
        <p:nvPicPr>
          <p:cNvPr id="7" name="Picture 6" descr="A bird house on a pole&#10;&#10;Description automatically generated">
            <a:extLst>
              <a:ext uri="{FF2B5EF4-FFF2-40B4-BE49-F238E27FC236}">
                <a16:creationId xmlns="" xmlns:a16="http://schemas.microsoft.com/office/drawing/2014/main" id="{18AD9586-969D-9EC4-429E-E8E4E2EEBB4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687706" y="1914865"/>
            <a:ext cx="3129643" cy="4172857"/>
          </a:xfrm>
          <a:prstGeom prst="rect">
            <a:avLst/>
          </a:prstGeom>
        </p:spPr>
      </p:pic>
    </p:spTree>
    <p:extLst>
      <p:ext uri="{BB962C8B-B14F-4D97-AF65-F5344CB8AC3E}">
        <p14:creationId xmlns="" xmlns:p14="http://schemas.microsoft.com/office/powerpoint/2010/main" val="3650074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FEC4DB-0366-52DF-F1F7-C41FDE03C2BC}"/>
              </a:ext>
            </a:extLst>
          </p:cNvPr>
          <p:cNvSpPr>
            <a:spLocks noGrp="1"/>
          </p:cNvSpPr>
          <p:nvPr>
            <p:ph type="title"/>
          </p:nvPr>
        </p:nvSpPr>
        <p:spPr/>
        <p:txBody>
          <a:bodyPr/>
          <a:lstStyle/>
          <a:p>
            <a:r>
              <a:rPr lang="en-GB" dirty="0"/>
              <a:t>North </a:t>
            </a:r>
            <a:r>
              <a:rPr lang="en-GB" dirty="0" err="1"/>
              <a:t>Somercotes</a:t>
            </a:r>
            <a:endParaRPr lang="en-GB" dirty="0"/>
          </a:p>
        </p:txBody>
      </p:sp>
      <p:sp>
        <p:nvSpPr>
          <p:cNvPr id="3" name="Content Placeholder 2">
            <a:extLst>
              <a:ext uri="{FF2B5EF4-FFF2-40B4-BE49-F238E27FC236}">
                <a16:creationId xmlns="" xmlns:a16="http://schemas.microsoft.com/office/drawing/2014/main" id="{5378E315-D027-826B-8007-A9E2D3D38438}"/>
              </a:ext>
            </a:extLst>
          </p:cNvPr>
          <p:cNvSpPr>
            <a:spLocks noGrp="1"/>
          </p:cNvSpPr>
          <p:nvPr>
            <p:ph idx="1"/>
          </p:nvPr>
        </p:nvSpPr>
        <p:spPr/>
        <p:txBody>
          <a:bodyPr/>
          <a:lstStyle/>
          <a:p>
            <a:r>
              <a:rPr lang="en-GB" dirty="0"/>
              <a:t>LED lighting of Sports Pavilion and floodlights</a:t>
            </a:r>
          </a:p>
        </p:txBody>
      </p:sp>
      <p:pic>
        <p:nvPicPr>
          <p:cNvPr id="7" name="Picture 6" descr="A person on a lift&#10;&#10;Description automatically generated">
            <a:extLst>
              <a:ext uri="{FF2B5EF4-FFF2-40B4-BE49-F238E27FC236}">
                <a16:creationId xmlns="" xmlns:a16="http://schemas.microsoft.com/office/drawing/2014/main" id="{56CF1A03-98A4-0067-1240-7F950F203EA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76571" y="2710544"/>
            <a:ext cx="5355771" cy="4016828"/>
          </a:xfrm>
          <a:prstGeom prst="rect">
            <a:avLst/>
          </a:prstGeom>
        </p:spPr>
      </p:pic>
      <p:pic>
        <p:nvPicPr>
          <p:cNvPr id="9" name="Picture 8" descr="A person on a ladder holding a light&#10;&#10;Description automatically generated">
            <a:extLst>
              <a:ext uri="{FF2B5EF4-FFF2-40B4-BE49-F238E27FC236}">
                <a16:creationId xmlns="" xmlns:a16="http://schemas.microsoft.com/office/drawing/2014/main" id="{6841728A-77F2-FF98-41A4-978312C5F951}"/>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48705" y="2598056"/>
            <a:ext cx="3096987" cy="4129315"/>
          </a:xfrm>
          <a:prstGeom prst="rect">
            <a:avLst/>
          </a:prstGeom>
        </p:spPr>
      </p:pic>
    </p:spTree>
    <p:extLst>
      <p:ext uri="{BB962C8B-B14F-4D97-AF65-F5344CB8AC3E}">
        <p14:creationId xmlns="" xmlns:p14="http://schemas.microsoft.com/office/powerpoint/2010/main" val="2572076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60E200-30C5-4E4F-5929-9148675E43A5}"/>
              </a:ext>
            </a:extLst>
          </p:cNvPr>
          <p:cNvSpPr>
            <a:spLocks noGrp="1"/>
          </p:cNvSpPr>
          <p:nvPr>
            <p:ph type="title"/>
          </p:nvPr>
        </p:nvSpPr>
        <p:spPr/>
        <p:txBody>
          <a:bodyPr/>
          <a:lstStyle/>
          <a:p>
            <a:r>
              <a:rPr lang="en-GB" dirty="0"/>
              <a:t>Nettleham</a:t>
            </a:r>
          </a:p>
        </p:txBody>
      </p:sp>
      <p:sp>
        <p:nvSpPr>
          <p:cNvPr id="3" name="Content Placeholder 2">
            <a:extLst>
              <a:ext uri="{FF2B5EF4-FFF2-40B4-BE49-F238E27FC236}">
                <a16:creationId xmlns="" xmlns:a16="http://schemas.microsoft.com/office/drawing/2014/main" id="{58896523-A1BD-F484-CA3D-3359C9B7D0AE}"/>
              </a:ext>
            </a:extLst>
          </p:cNvPr>
          <p:cNvSpPr>
            <a:spLocks noGrp="1"/>
          </p:cNvSpPr>
          <p:nvPr>
            <p:ph idx="1"/>
          </p:nvPr>
        </p:nvSpPr>
        <p:spPr/>
        <p:txBody>
          <a:bodyPr/>
          <a:lstStyle/>
          <a:p>
            <a:r>
              <a:rPr lang="en-GB" dirty="0"/>
              <a:t>Developed a neighbourhood plan for the village</a:t>
            </a:r>
          </a:p>
          <a:p>
            <a:r>
              <a:rPr lang="en-GB" dirty="0"/>
              <a:t>This led on to a Climate Action Plan for Nettleham and a Climate Change Working Group</a:t>
            </a:r>
          </a:p>
          <a:p>
            <a:r>
              <a:rPr lang="en-GB" dirty="0"/>
              <a:t>The Parish Council was already working on Climate Change related projects – so were able to incorporate Zero Carbon Parishes into their existing plans</a:t>
            </a:r>
          </a:p>
        </p:txBody>
      </p:sp>
    </p:spTree>
    <p:extLst>
      <p:ext uri="{BB962C8B-B14F-4D97-AF65-F5344CB8AC3E}">
        <p14:creationId xmlns="" xmlns:p14="http://schemas.microsoft.com/office/powerpoint/2010/main" val="2656528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374832" cy="1143000"/>
          </a:xfrm>
        </p:spPr>
        <p:txBody>
          <a:bodyPr/>
          <a:lstStyle/>
          <a:p>
            <a:r>
              <a:rPr lang="en-GB" dirty="0" smtClean="0">
                <a:solidFill>
                  <a:srgbClr val="009DDA"/>
                </a:solidFill>
              </a:rPr>
              <a:t>2 Local Government and SDG’s</a:t>
            </a:r>
            <a:endParaRPr lang="en-GB" dirty="0">
              <a:solidFill>
                <a:srgbClr val="009DDA"/>
              </a:solidFill>
            </a:endParaRPr>
          </a:p>
        </p:txBody>
      </p:sp>
      <p:grpSp>
        <p:nvGrpSpPr>
          <p:cNvPr id="4" name="Group 3"/>
          <p:cNvGrpSpPr/>
          <p:nvPr/>
        </p:nvGrpSpPr>
        <p:grpSpPr>
          <a:xfrm>
            <a:off x="2208" y="6313490"/>
            <a:ext cx="12192000" cy="544510"/>
            <a:chOff x="2208" y="6340874"/>
            <a:chExt cx="12192000" cy="544510"/>
          </a:xfrm>
        </p:grpSpPr>
        <p:sp>
          <p:nvSpPr>
            <p:cNvPr id="14" name="Rectangle 13"/>
            <p:cNvSpPr/>
            <p:nvPr/>
          </p:nvSpPr>
          <p:spPr>
            <a:xfrm>
              <a:off x="2208" y="6340874"/>
              <a:ext cx="12192000" cy="544510"/>
            </a:xfrm>
            <a:prstGeom prst="rect">
              <a:avLst/>
            </a:prstGeom>
            <a:solidFill>
              <a:srgbClr val="4F9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63352" y="6459241"/>
              <a:ext cx="32403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unagreaterlincolnshire.org</a:t>
              </a:r>
            </a:p>
          </p:txBody>
        </p:sp>
        <p:sp>
          <p:nvSpPr>
            <p:cNvPr id="19" name="TextBox 18"/>
            <p:cNvSpPr txBox="1"/>
            <p:nvPr/>
          </p:nvSpPr>
          <p:spPr>
            <a:xfrm>
              <a:off x="10632504" y="6459241"/>
              <a:ext cx="14401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#bethechange</a:t>
              </a:r>
            </a:p>
          </p:txBody>
        </p:sp>
      </p:grpSp>
      <p:pic>
        <p:nvPicPr>
          <p:cNvPr id="6" name="Picture 5" descr="Logo&#10;&#10;Description automatically generate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560496" y="295991"/>
            <a:ext cx="1228195" cy="1102918"/>
          </a:xfrm>
          <a:prstGeom prst="rect">
            <a:avLst/>
          </a:prstGeom>
        </p:spPr>
      </p:pic>
      <p:sp>
        <p:nvSpPr>
          <p:cNvPr id="2049" name="Rectangle 1"/>
          <p:cNvSpPr>
            <a:spLocks noGrp="1" noChangeArrowheads="1"/>
          </p:cNvSpPr>
          <p:nvPr>
            <p:ph idx="1"/>
          </p:nvPr>
        </p:nvSpPr>
        <p:spPr bwMode="auto">
          <a:xfrm>
            <a:off x="623888" y="1676256"/>
            <a:ext cx="10972800" cy="43396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3200" b="1" i="0" u="none" strike="noStrike" cap="none" normalizeH="0" baseline="0" dirty="0" smtClean="0">
                <a:ln>
                  <a:noFill/>
                </a:ln>
                <a:solidFill>
                  <a:srgbClr val="464B51"/>
                </a:solidFill>
                <a:effectLst/>
                <a:latin typeface="+mn-lt"/>
                <a:ea typeface="Calibri" panose="020F0502020204030204" pitchFamily="34" charset="0"/>
                <a:cs typeface="Arial" panose="020B0604020202020204" pitchFamily="34" charset="0"/>
              </a:rPr>
              <a:t>‘All of the Sustainable Development Goals (SDGs) have targets that are directly or indirectly related to the daily work of local and regional governments. </a:t>
            </a:r>
            <a:br>
              <a:rPr kumimoji="0" lang="en-GB" sz="3200" b="1" i="0" u="none" strike="noStrike" cap="none" normalizeH="0" baseline="0" dirty="0" smtClean="0">
                <a:ln>
                  <a:noFill/>
                </a:ln>
                <a:solidFill>
                  <a:srgbClr val="464B51"/>
                </a:solidFill>
                <a:effectLst/>
                <a:latin typeface="+mn-lt"/>
                <a:ea typeface="Calibri" panose="020F0502020204030204" pitchFamily="34" charset="0"/>
                <a:cs typeface="Arial" panose="020B0604020202020204" pitchFamily="34" charset="0"/>
              </a:rPr>
            </a:br>
            <a:r>
              <a:rPr kumimoji="0" lang="en-GB" sz="3200" b="1" i="0" u="none" strike="noStrike" cap="none" normalizeH="0" baseline="0" dirty="0" smtClean="0">
                <a:ln>
                  <a:noFill/>
                </a:ln>
                <a:solidFill>
                  <a:srgbClr val="464B51"/>
                </a:solidFill>
                <a:effectLst/>
                <a:latin typeface="+mn-lt"/>
                <a:ea typeface="Calibri" panose="020F0502020204030204" pitchFamily="34" charset="0"/>
                <a:cs typeface="Arial" panose="020B0604020202020204" pitchFamily="34" charset="0"/>
              </a:rPr>
              <a:t>Local governments should not be seen as mere implementers of the agenda. </a:t>
            </a:r>
            <a:br>
              <a:rPr kumimoji="0" lang="en-GB" sz="3200" b="1" i="0" u="none" strike="noStrike" cap="none" normalizeH="0" baseline="0" dirty="0" smtClean="0">
                <a:ln>
                  <a:noFill/>
                </a:ln>
                <a:solidFill>
                  <a:srgbClr val="464B51"/>
                </a:solidFill>
                <a:effectLst/>
                <a:latin typeface="+mn-lt"/>
                <a:ea typeface="Calibri" panose="020F0502020204030204" pitchFamily="34" charset="0"/>
                <a:cs typeface="Arial" panose="020B0604020202020204" pitchFamily="34" charset="0"/>
              </a:rPr>
            </a:br>
            <a:r>
              <a:rPr kumimoji="0" lang="en-GB" sz="3200" b="1" i="0" u="none" strike="noStrike" cap="none" normalizeH="0" baseline="0" dirty="0" smtClean="0">
                <a:ln>
                  <a:noFill/>
                </a:ln>
                <a:solidFill>
                  <a:srgbClr val="464B51"/>
                </a:solidFill>
                <a:effectLst/>
                <a:latin typeface="+mn-lt"/>
                <a:ea typeface="Calibri" panose="020F0502020204030204" pitchFamily="34" charset="0"/>
                <a:cs typeface="Arial" panose="020B0604020202020204" pitchFamily="34" charset="0"/>
              </a:rPr>
              <a:t>Local governments are policy makers, catalysts of change and the level of government best-placed to link the global goals with local communities.’</a:t>
            </a:r>
            <a:r>
              <a:rPr kumimoji="0" lang="en-GB" sz="2000" b="0" i="0" u="none" strike="noStrike" cap="none" normalizeH="0" baseline="0" dirty="0" smtClean="0">
                <a:ln>
                  <a:noFill/>
                </a:ln>
                <a:solidFill>
                  <a:srgbClr val="464B51"/>
                </a:solidFill>
                <a:effectLst/>
                <a:latin typeface="+mn-lt"/>
                <a:ea typeface="Calibri" panose="020F0502020204030204" pitchFamily="34" charset="0"/>
                <a:cs typeface="Arial" panose="020B0604020202020204" pitchFamily="34" charset="0"/>
              </a:rPr>
              <a:t/>
            </a:r>
            <a:br>
              <a:rPr kumimoji="0" lang="en-GB" sz="2000" b="0" i="0" u="none" strike="noStrike" cap="none" normalizeH="0" baseline="0" dirty="0" smtClean="0">
                <a:ln>
                  <a:noFill/>
                </a:ln>
                <a:solidFill>
                  <a:srgbClr val="464B51"/>
                </a:solidFill>
                <a:effectLst/>
                <a:latin typeface="+mn-lt"/>
                <a:ea typeface="Calibri" panose="020F0502020204030204" pitchFamily="34" charset="0"/>
                <a:cs typeface="Arial" panose="020B0604020202020204" pitchFamily="34" charset="0"/>
              </a:rPr>
            </a:br>
            <a:r>
              <a:rPr kumimoji="0" lang="en-GB" sz="2000" b="0" i="0" u="none" strike="noStrike" cap="none" normalizeH="0" baseline="0" dirty="0" smtClean="0">
                <a:ln>
                  <a:noFill/>
                </a:ln>
                <a:solidFill>
                  <a:srgbClr val="464B51"/>
                </a:solidFill>
                <a:effectLst/>
                <a:latin typeface="+mn-lt"/>
                <a:ea typeface="Calibri" panose="020F0502020204030204" pitchFamily="34" charset="0"/>
                <a:cs typeface="Arial" panose="020B0604020202020204" pitchFamily="34" charset="0"/>
              </a:rPr>
              <a:t> (Local Government Association 2020)</a:t>
            </a:r>
            <a:endParaRPr kumimoji="0" lang="en-GB" sz="2000" b="0" i="0" u="none" strike="noStrike" cap="none" normalizeH="0" baseline="0" dirty="0" smtClean="0">
              <a:ln>
                <a:noFill/>
              </a:ln>
              <a:solidFill>
                <a:schemeClr val="tx1"/>
              </a:solidFill>
              <a:effectLst/>
              <a:latin typeface="+mn-lt"/>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8D161DB-1AFA-3382-115C-5C58551617B7}"/>
              </a:ext>
            </a:extLst>
          </p:cNvPr>
          <p:cNvPicPr>
            <a:picLocks noChangeAspect="1"/>
          </p:cNvPicPr>
          <p:nvPr/>
        </p:nvPicPr>
        <p:blipFill>
          <a:blip r:embed="rId2" cstate="print"/>
          <a:stretch>
            <a:fillRect/>
          </a:stretch>
        </p:blipFill>
        <p:spPr>
          <a:xfrm>
            <a:off x="131014" y="0"/>
            <a:ext cx="2667181" cy="3518807"/>
          </a:xfrm>
          <a:prstGeom prst="rect">
            <a:avLst/>
          </a:prstGeom>
        </p:spPr>
      </p:pic>
      <p:pic>
        <p:nvPicPr>
          <p:cNvPr id="7" name="Picture 6">
            <a:extLst>
              <a:ext uri="{FF2B5EF4-FFF2-40B4-BE49-F238E27FC236}">
                <a16:creationId xmlns="" xmlns:a16="http://schemas.microsoft.com/office/drawing/2014/main" id="{C2EDA7A9-5B0C-920C-E7D3-594425F311CB}"/>
              </a:ext>
            </a:extLst>
          </p:cNvPr>
          <p:cNvPicPr>
            <a:picLocks noChangeAspect="1"/>
          </p:cNvPicPr>
          <p:nvPr/>
        </p:nvPicPr>
        <p:blipFill>
          <a:blip r:embed="rId3" cstate="print"/>
          <a:stretch>
            <a:fillRect/>
          </a:stretch>
        </p:blipFill>
        <p:spPr>
          <a:xfrm>
            <a:off x="3589734" y="0"/>
            <a:ext cx="6010275" cy="3657600"/>
          </a:xfrm>
          <a:prstGeom prst="rect">
            <a:avLst/>
          </a:prstGeom>
        </p:spPr>
      </p:pic>
      <p:pic>
        <p:nvPicPr>
          <p:cNvPr id="9" name="Picture 8">
            <a:extLst>
              <a:ext uri="{FF2B5EF4-FFF2-40B4-BE49-F238E27FC236}">
                <a16:creationId xmlns="" xmlns:a16="http://schemas.microsoft.com/office/drawing/2014/main" id="{53DA6FE1-501A-C2F5-B8C9-6C89761C8789}"/>
              </a:ext>
            </a:extLst>
          </p:cNvPr>
          <p:cNvPicPr>
            <a:picLocks noChangeAspect="1"/>
          </p:cNvPicPr>
          <p:nvPr/>
        </p:nvPicPr>
        <p:blipFill>
          <a:blip r:embed="rId4" cstate="print"/>
          <a:stretch>
            <a:fillRect/>
          </a:stretch>
        </p:blipFill>
        <p:spPr>
          <a:xfrm>
            <a:off x="319314" y="3632552"/>
            <a:ext cx="4957762" cy="3060347"/>
          </a:xfrm>
          <a:prstGeom prst="rect">
            <a:avLst/>
          </a:prstGeom>
        </p:spPr>
      </p:pic>
      <p:pic>
        <p:nvPicPr>
          <p:cNvPr id="11" name="Picture 10">
            <a:extLst>
              <a:ext uri="{FF2B5EF4-FFF2-40B4-BE49-F238E27FC236}">
                <a16:creationId xmlns="" xmlns:a16="http://schemas.microsoft.com/office/drawing/2014/main" id="{0904F7AE-FABD-1FAF-7E90-3F511F359D24}"/>
              </a:ext>
            </a:extLst>
          </p:cNvPr>
          <p:cNvPicPr>
            <a:picLocks noChangeAspect="1"/>
          </p:cNvPicPr>
          <p:nvPr/>
        </p:nvPicPr>
        <p:blipFill>
          <a:blip r:embed="rId5" cstate="print"/>
          <a:stretch>
            <a:fillRect/>
          </a:stretch>
        </p:blipFill>
        <p:spPr>
          <a:xfrm>
            <a:off x="7912666" y="2768599"/>
            <a:ext cx="2962275" cy="3924300"/>
          </a:xfrm>
          <a:prstGeom prst="rect">
            <a:avLst/>
          </a:prstGeom>
        </p:spPr>
      </p:pic>
    </p:spTree>
    <p:extLst>
      <p:ext uri="{BB962C8B-B14F-4D97-AF65-F5344CB8AC3E}">
        <p14:creationId xmlns="" xmlns:p14="http://schemas.microsoft.com/office/powerpoint/2010/main" val="2834321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E3B9597-EC92-AE4D-358A-ECD92BC9DB6E}"/>
              </a:ext>
            </a:extLst>
          </p:cNvPr>
          <p:cNvPicPr>
            <a:picLocks noChangeAspect="1"/>
          </p:cNvPicPr>
          <p:nvPr/>
        </p:nvPicPr>
        <p:blipFill>
          <a:blip r:embed="rId2" cstate="print"/>
          <a:stretch>
            <a:fillRect/>
          </a:stretch>
        </p:blipFill>
        <p:spPr>
          <a:xfrm>
            <a:off x="228146" y="197529"/>
            <a:ext cx="6191250" cy="3095625"/>
          </a:xfrm>
          <a:prstGeom prst="rect">
            <a:avLst/>
          </a:prstGeom>
        </p:spPr>
      </p:pic>
      <p:pic>
        <p:nvPicPr>
          <p:cNvPr id="5" name="Picture 4">
            <a:extLst>
              <a:ext uri="{FF2B5EF4-FFF2-40B4-BE49-F238E27FC236}">
                <a16:creationId xmlns="" xmlns:a16="http://schemas.microsoft.com/office/drawing/2014/main" id="{F9C09255-A38A-2B21-3EF1-2957BA369128}"/>
              </a:ext>
            </a:extLst>
          </p:cNvPr>
          <p:cNvPicPr>
            <a:picLocks noChangeAspect="1"/>
          </p:cNvPicPr>
          <p:nvPr/>
        </p:nvPicPr>
        <p:blipFill>
          <a:blip r:embed="rId3" cstate="print"/>
          <a:stretch>
            <a:fillRect/>
          </a:stretch>
        </p:blipFill>
        <p:spPr>
          <a:xfrm>
            <a:off x="5619976" y="3509261"/>
            <a:ext cx="4638675" cy="3267075"/>
          </a:xfrm>
          <a:prstGeom prst="rect">
            <a:avLst/>
          </a:prstGeom>
        </p:spPr>
      </p:pic>
      <p:pic>
        <p:nvPicPr>
          <p:cNvPr id="7" name="Picture 6">
            <a:extLst>
              <a:ext uri="{FF2B5EF4-FFF2-40B4-BE49-F238E27FC236}">
                <a16:creationId xmlns="" xmlns:a16="http://schemas.microsoft.com/office/drawing/2014/main" id="{EAA682E0-93FD-E5ED-A1CC-A9394AB5DBAE}"/>
              </a:ext>
            </a:extLst>
          </p:cNvPr>
          <p:cNvPicPr>
            <a:picLocks noChangeAspect="1"/>
          </p:cNvPicPr>
          <p:nvPr/>
        </p:nvPicPr>
        <p:blipFill>
          <a:blip r:embed="rId4" cstate="print"/>
          <a:stretch>
            <a:fillRect/>
          </a:stretch>
        </p:blipFill>
        <p:spPr>
          <a:xfrm>
            <a:off x="1726557" y="3429000"/>
            <a:ext cx="1995904" cy="3445103"/>
          </a:xfrm>
          <a:prstGeom prst="rect">
            <a:avLst/>
          </a:prstGeom>
        </p:spPr>
      </p:pic>
      <p:pic>
        <p:nvPicPr>
          <p:cNvPr id="9" name="Picture 8">
            <a:extLst>
              <a:ext uri="{FF2B5EF4-FFF2-40B4-BE49-F238E27FC236}">
                <a16:creationId xmlns="" xmlns:a16="http://schemas.microsoft.com/office/drawing/2014/main" id="{69B6D059-EDE4-B100-7AD1-CFAB59AFD20B}"/>
              </a:ext>
            </a:extLst>
          </p:cNvPr>
          <p:cNvPicPr>
            <a:picLocks noChangeAspect="1"/>
          </p:cNvPicPr>
          <p:nvPr/>
        </p:nvPicPr>
        <p:blipFill>
          <a:blip r:embed="rId5" cstate="print"/>
          <a:stretch>
            <a:fillRect/>
          </a:stretch>
        </p:blipFill>
        <p:spPr>
          <a:xfrm>
            <a:off x="7245576" y="81664"/>
            <a:ext cx="4430940" cy="3327354"/>
          </a:xfrm>
          <a:prstGeom prst="rect">
            <a:avLst/>
          </a:prstGeom>
        </p:spPr>
      </p:pic>
    </p:spTree>
    <p:extLst>
      <p:ext uri="{BB962C8B-B14F-4D97-AF65-F5344CB8AC3E}">
        <p14:creationId xmlns="" xmlns:p14="http://schemas.microsoft.com/office/powerpoint/2010/main" val="420007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DF6FFD-0D4B-1D37-2D5E-117754D2EF4B}"/>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 xmlns:a16="http://schemas.microsoft.com/office/drawing/2014/main" id="{03F9D118-0C96-0D07-BEE0-835BE8FDA278}"/>
              </a:ext>
            </a:extLst>
          </p:cNvPr>
          <p:cNvSpPr>
            <a:spLocks noGrp="1"/>
          </p:cNvSpPr>
          <p:nvPr>
            <p:ph idx="1"/>
          </p:nvPr>
        </p:nvSpPr>
        <p:spPr/>
        <p:txBody>
          <a:bodyPr>
            <a:normAutofit/>
          </a:bodyPr>
          <a:lstStyle/>
          <a:p>
            <a:r>
              <a:rPr lang="en-GB" dirty="0"/>
              <a:t>Phase One – will work with 15 parishes around the county</a:t>
            </a:r>
          </a:p>
          <a:p>
            <a:r>
              <a:rPr lang="en-GB" dirty="0"/>
              <a:t>Energy price rises have meant that much of the work has been focussed on energy efficiency in parish council buildings – village halls, pavilions, etc.</a:t>
            </a:r>
          </a:p>
          <a:p>
            <a:r>
              <a:rPr lang="en-GB" dirty="0"/>
              <a:t>Aiming to deliver a phase two to the project building on the lessons from the initial projects</a:t>
            </a:r>
          </a:p>
          <a:p>
            <a:r>
              <a:rPr lang="en-GB" dirty="0"/>
              <a:t>Will look to develop housing and transport based projects – linking into other projects such as LEVI and active travel</a:t>
            </a:r>
          </a:p>
          <a:p>
            <a:r>
              <a:rPr lang="en-GB" dirty="0"/>
              <a:t>Looking to get more community involvement – planting schemes and thermal imaging camera for residents </a:t>
            </a:r>
          </a:p>
          <a:p>
            <a:endParaRPr lang="en-GB" dirty="0"/>
          </a:p>
        </p:txBody>
      </p:sp>
    </p:spTree>
    <p:extLst>
      <p:ext uri="{BB962C8B-B14F-4D97-AF65-F5344CB8AC3E}">
        <p14:creationId xmlns="" xmlns:p14="http://schemas.microsoft.com/office/powerpoint/2010/main" val="1240960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9DDA"/>
                </a:solidFill>
              </a:rPr>
              <a:t>13 The Challenge</a:t>
            </a:r>
            <a:endParaRPr lang="en-GB" dirty="0">
              <a:solidFill>
                <a:srgbClr val="009DDA"/>
              </a:solidFill>
            </a:endParaRPr>
          </a:p>
        </p:txBody>
      </p:sp>
      <p:sp>
        <p:nvSpPr>
          <p:cNvPr id="3" name="Content Placeholder 2"/>
          <p:cNvSpPr>
            <a:spLocks noGrp="1"/>
          </p:cNvSpPr>
          <p:nvPr>
            <p:ph idx="1"/>
          </p:nvPr>
        </p:nvSpPr>
        <p:spPr>
          <a:xfrm>
            <a:off x="695325" y="1772920"/>
            <a:ext cx="10972800" cy="3488690"/>
          </a:xfrm>
        </p:spPr>
        <p:txBody>
          <a:bodyPr>
            <a:noAutofit/>
          </a:bodyPr>
          <a:lstStyle/>
          <a:p>
            <a:pPr marL="457200" lvl="1" indent="0">
              <a:buNone/>
            </a:pPr>
            <a:r>
              <a:rPr lang="en-GB" sz="3600" b="1" dirty="0"/>
              <a:t>If your great grandchildren in 2060 were looking at the Parish minutes </a:t>
            </a:r>
            <a:r>
              <a:rPr lang="en-GB" sz="3600" b="1" dirty="0" smtClean="0"/>
              <a:t>from now to 2030</a:t>
            </a:r>
            <a:endParaRPr lang="en-GB" sz="3600" b="1" dirty="0"/>
          </a:p>
          <a:p>
            <a:pPr lvl="1"/>
            <a:endParaRPr lang="en-GB" sz="3600" b="1" dirty="0"/>
          </a:p>
          <a:p>
            <a:pPr marL="457200" lvl="1" indent="0">
              <a:buNone/>
            </a:pPr>
            <a:r>
              <a:rPr lang="en-GB" sz="3600" b="1" dirty="0"/>
              <a:t>What do you think there will be in the Parish </a:t>
            </a:r>
            <a:r>
              <a:rPr lang="en-GB" sz="3600" b="1"/>
              <a:t>Minutes </a:t>
            </a:r>
            <a:r>
              <a:rPr lang="en-GB" sz="3600" b="1" smtClean="0"/>
              <a:t>regarding </a:t>
            </a:r>
            <a:r>
              <a:rPr lang="en-GB" sz="3600" b="1" dirty="0"/>
              <a:t>sustainability</a:t>
            </a:r>
          </a:p>
          <a:p>
            <a:endParaRPr lang="en-GB" sz="3600" b="1" dirty="0"/>
          </a:p>
        </p:txBody>
      </p:sp>
      <p:grpSp>
        <p:nvGrpSpPr>
          <p:cNvPr id="4" name="Group 3"/>
          <p:cNvGrpSpPr/>
          <p:nvPr/>
        </p:nvGrpSpPr>
        <p:grpSpPr>
          <a:xfrm>
            <a:off x="2208" y="6313490"/>
            <a:ext cx="12192000" cy="544510"/>
            <a:chOff x="2208" y="6340874"/>
            <a:chExt cx="12192000" cy="544510"/>
          </a:xfrm>
        </p:grpSpPr>
        <p:sp>
          <p:nvSpPr>
            <p:cNvPr id="14" name="Rectangle 13"/>
            <p:cNvSpPr/>
            <p:nvPr/>
          </p:nvSpPr>
          <p:spPr>
            <a:xfrm>
              <a:off x="2208" y="6340874"/>
              <a:ext cx="12192000" cy="544510"/>
            </a:xfrm>
            <a:prstGeom prst="rect">
              <a:avLst/>
            </a:prstGeom>
            <a:solidFill>
              <a:srgbClr val="4F9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63352" y="6459241"/>
              <a:ext cx="32403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unagreaterlincolnshire.org</a:t>
              </a:r>
            </a:p>
          </p:txBody>
        </p:sp>
        <p:sp>
          <p:nvSpPr>
            <p:cNvPr id="19" name="TextBox 18"/>
            <p:cNvSpPr txBox="1"/>
            <p:nvPr/>
          </p:nvSpPr>
          <p:spPr>
            <a:xfrm>
              <a:off x="10632504" y="6459241"/>
              <a:ext cx="14401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#bethechange</a:t>
              </a:r>
            </a:p>
          </p:txBody>
        </p:sp>
      </p:grpSp>
      <p:pic>
        <p:nvPicPr>
          <p:cNvPr id="6" name="Picture 5" descr="Logo&#10;&#10;Description automatically generate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560496" y="295991"/>
            <a:ext cx="1228195" cy="110291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9DDA"/>
                </a:solidFill>
              </a:rPr>
              <a:t>14 The Challenge</a:t>
            </a:r>
            <a:endParaRPr lang="en-GB" dirty="0">
              <a:solidFill>
                <a:srgbClr val="009DDA"/>
              </a:solidFill>
            </a:endParaRPr>
          </a:p>
        </p:txBody>
      </p:sp>
      <p:sp>
        <p:nvSpPr>
          <p:cNvPr id="3" name="Content Placeholder 2"/>
          <p:cNvSpPr>
            <a:spLocks noGrp="1"/>
          </p:cNvSpPr>
          <p:nvPr>
            <p:ph idx="1"/>
          </p:nvPr>
        </p:nvSpPr>
        <p:spPr>
          <a:xfrm>
            <a:off x="609600" y="2320281"/>
            <a:ext cx="10972800" cy="460647"/>
          </a:xfrm>
        </p:spPr>
        <p:txBody>
          <a:bodyPr>
            <a:normAutofit/>
          </a:bodyPr>
          <a:lstStyle/>
          <a:p>
            <a:pPr lvl="1"/>
            <a:endParaRPr lang="en-GB" dirty="0"/>
          </a:p>
          <a:p>
            <a:pPr lvl="1"/>
            <a:endParaRPr lang="en-GB" dirty="0"/>
          </a:p>
          <a:p>
            <a:endParaRPr lang="en-GB" dirty="0"/>
          </a:p>
        </p:txBody>
      </p:sp>
      <p:grpSp>
        <p:nvGrpSpPr>
          <p:cNvPr id="4" name="Group 3"/>
          <p:cNvGrpSpPr/>
          <p:nvPr/>
        </p:nvGrpSpPr>
        <p:grpSpPr>
          <a:xfrm>
            <a:off x="2208" y="6313490"/>
            <a:ext cx="12192000" cy="544510"/>
            <a:chOff x="2208" y="6340874"/>
            <a:chExt cx="12192000" cy="544510"/>
          </a:xfrm>
        </p:grpSpPr>
        <p:sp>
          <p:nvSpPr>
            <p:cNvPr id="14" name="Rectangle 13"/>
            <p:cNvSpPr/>
            <p:nvPr/>
          </p:nvSpPr>
          <p:spPr>
            <a:xfrm>
              <a:off x="2208" y="6340874"/>
              <a:ext cx="12192000" cy="544510"/>
            </a:xfrm>
            <a:prstGeom prst="rect">
              <a:avLst/>
            </a:prstGeom>
            <a:solidFill>
              <a:srgbClr val="4F9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63352" y="6459241"/>
              <a:ext cx="32403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unagreaterlincolnshire.org</a:t>
              </a:r>
            </a:p>
          </p:txBody>
        </p:sp>
        <p:sp>
          <p:nvSpPr>
            <p:cNvPr id="19" name="TextBox 18"/>
            <p:cNvSpPr txBox="1"/>
            <p:nvPr/>
          </p:nvSpPr>
          <p:spPr>
            <a:xfrm>
              <a:off x="10632504" y="6459241"/>
              <a:ext cx="14401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#bethechange</a:t>
              </a:r>
            </a:p>
          </p:txBody>
        </p:sp>
      </p:grpSp>
      <p:pic>
        <p:nvPicPr>
          <p:cNvPr id="6" name="Picture 5" descr="Logo&#10;&#10;Description automatically generate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560496" y="295991"/>
            <a:ext cx="1228195" cy="1102918"/>
          </a:xfrm>
          <a:prstGeom prst="rect">
            <a:avLst/>
          </a:prstGeom>
        </p:spPr>
      </p:pic>
      <p:sp>
        <p:nvSpPr>
          <p:cNvPr id="10" name="TextBox 9"/>
          <p:cNvSpPr txBox="1"/>
          <p:nvPr/>
        </p:nvSpPr>
        <p:spPr>
          <a:xfrm>
            <a:off x="407368" y="1844824"/>
            <a:ext cx="11161240" cy="3170099"/>
          </a:xfrm>
          <a:prstGeom prst="rect">
            <a:avLst/>
          </a:prstGeom>
          <a:noFill/>
        </p:spPr>
        <p:txBody>
          <a:bodyPr wrap="square">
            <a:spAutoFit/>
          </a:bodyPr>
          <a:lstStyle/>
          <a:p>
            <a:pPr marL="0" indent="0" algn="ctr">
              <a:buNone/>
            </a:pPr>
            <a:r>
              <a:rPr lang="en-GB" sz="4000" b="1" dirty="0">
                <a:solidFill>
                  <a:srgbClr val="009DDA"/>
                </a:solidFill>
                <a:latin typeface="Arial" panose="020B0604020202020204" pitchFamily="34" charset="0"/>
                <a:cs typeface="Arial" panose="020B0604020202020204" pitchFamily="34" charset="0"/>
              </a:rPr>
              <a:t>“if not you then who, if not now then </a:t>
            </a:r>
            <a:r>
              <a:rPr lang="en-GB" sz="4000" b="1" dirty="0" smtClean="0">
                <a:solidFill>
                  <a:srgbClr val="009DDA"/>
                </a:solidFill>
                <a:latin typeface="Arial" panose="020B0604020202020204" pitchFamily="34" charset="0"/>
                <a:cs typeface="Arial" panose="020B0604020202020204" pitchFamily="34" charset="0"/>
              </a:rPr>
              <a:t>when?”</a:t>
            </a:r>
          </a:p>
          <a:p>
            <a:pPr marL="0" indent="0" algn="ctr">
              <a:buNone/>
            </a:pPr>
            <a:endParaRPr lang="en-GB" sz="4000" b="1" dirty="0" smtClean="0">
              <a:solidFill>
                <a:srgbClr val="009DDA"/>
              </a:solidFill>
              <a:latin typeface="Arial" panose="020B0604020202020204" pitchFamily="34" charset="0"/>
              <a:cs typeface="Arial" panose="020B0604020202020204" pitchFamily="34" charset="0"/>
            </a:endParaRPr>
          </a:p>
          <a:p>
            <a:pPr marL="0" indent="0" algn="ctr">
              <a:buNone/>
            </a:pPr>
            <a:r>
              <a:rPr lang="en-GB" sz="4000" b="1" dirty="0" smtClean="0">
                <a:latin typeface="Arial" panose="020B0604020202020204" pitchFamily="34" charset="0"/>
                <a:cs typeface="Arial" panose="020B0604020202020204" pitchFamily="34" charset="0"/>
              </a:rPr>
              <a:t>and</a:t>
            </a:r>
          </a:p>
          <a:p>
            <a:pPr marL="0" indent="0" algn="ctr">
              <a:buNone/>
            </a:pPr>
            <a:endParaRPr lang="en-GB" sz="4000" b="1" dirty="0" smtClean="0">
              <a:solidFill>
                <a:srgbClr val="009DDA"/>
              </a:solidFill>
              <a:latin typeface="Arial" panose="020B0604020202020204" pitchFamily="34" charset="0"/>
              <a:cs typeface="Arial" panose="020B0604020202020204" pitchFamily="34" charset="0"/>
            </a:endParaRPr>
          </a:p>
          <a:p>
            <a:pPr marL="0" indent="0" algn="ctr">
              <a:buNone/>
            </a:pPr>
            <a:r>
              <a:rPr lang="en-GB" sz="4000" b="1" dirty="0" smtClean="0">
                <a:solidFill>
                  <a:srgbClr val="FF0000"/>
                </a:solidFill>
                <a:latin typeface="Arial" panose="020B0604020202020204" pitchFamily="34" charset="0"/>
                <a:cs typeface="Arial" panose="020B0604020202020204" pitchFamily="34" charset="0"/>
              </a:rPr>
              <a:t>‘If not you who can .. then who will?’</a:t>
            </a:r>
            <a:endParaRPr lang="en-GB" sz="4000" dirty="0">
              <a:solidFill>
                <a:srgbClr val="FF0000"/>
              </a:solidFill>
              <a:latin typeface="Arial" panose="020B0604020202020204" pitchFamily="34" charset="0"/>
              <a:cs typeface="Arial" panose="020B0604020202020204" pitchFamily="34" charset="0"/>
            </a:endParaRPr>
          </a:p>
        </p:txBody>
      </p:sp>
      <p:sp>
        <p:nvSpPr>
          <p:cNvPr id="5" name="Text Box 4"/>
          <p:cNvSpPr txBox="1"/>
          <p:nvPr/>
        </p:nvSpPr>
        <p:spPr>
          <a:xfrm>
            <a:off x="3511550" y="826135"/>
            <a:ext cx="309880" cy="368300"/>
          </a:xfrm>
          <a:prstGeom prst="rect">
            <a:avLst/>
          </a:prstGeom>
          <a:noFill/>
        </p:spPr>
        <p:txBody>
          <a:bodyPr wrap="none" rtlCol="0">
            <a:spAutoFit/>
          </a:bodyPr>
          <a:lstStyle/>
          <a:p>
            <a:endParaRPr lang="en-GB"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700808"/>
            <a:ext cx="10972800" cy="1143000"/>
          </a:xfrm>
        </p:spPr>
        <p:txBody>
          <a:bodyPr>
            <a:normAutofit/>
          </a:bodyPr>
          <a:lstStyle/>
          <a:p>
            <a:pPr algn="ctr"/>
            <a:r>
              <a:rPr lang="en-GB" sz="4400" dirty="0">
                <a:solidFill>
                  <a:srgbClr val="009DDA"/>
                </a:solidFill>
              </a:rPr>
              <a:t>Thankyou</a:t>
            </a:r>
          </a:p>
        </p:txBody>
      </p:sp>
      <p:pic>
        <p:nvPicPr>
          <p:cNvPr id="7" name="Picture 6" descr="Logo&#10;&#10;Description automatically generate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75920" y="3462734"/>
            <a:ext cx="1228195" cy="1102918"/>
          </a:xfrm>
          <a:prstGeom prst="rect">
            <a:avLst/>
          </a:prstGeom>
        </p:spPr>
      </p:pic>
      <p:sp>
        <p:nvSpPr>
          <p:cNvPr id="8" name="Content Placeholder 2"/>
          <p:cNvSpPr>
            <a:spLocks noGrp="1"/>
          </p:cNvSpPr>
          <p:nvPr>
            <p:ph idx="1"/>
          </p:nvPr>
        </p:nvSpPr>
        <p:spPr>
          <a:xfrm>
            <a:off x="609600" y="4799932"/>
            <a:ext cx="10972800" cy="1143000"/>
          </a:xfrm>
        </p:spPr>
        <p:txBody>
          <a:bodyPr>
            <a:normAutofit/>
          </a:bodyPr>
          <a:lstStyle/>
          <a:p>
            <a:pPr marL="0" indent="0" algn="ctr">
              <a:buNone/>
            </a:pPr>
            <a:r>
              <a:rPr lang="en-GB" sz="2000" dirty="0"/>
              <a:t>unagreaterlincolnshire.org </a:t>
            </a:r>
          </a:p>
          <a:p>
            <a:pPr lvl="1"/>
            <a:endParaRPr lang="en-GB" sz="2000" dirty="0"/>
          </a:p>
          <a:p>
            <a:endParaRPr lang="en-GB"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374832" cy="1143000"/>
          </a:xfrm>
        </p:spPr>
        <p:txBody>
          <a:bodyPr/>
          <a:lstStyle/>
          <a:p>
            <a:r>
              <a:rPr lang="en-GB" dirty="0" smtClean="0">
                <a:solidFill>
                  <a:srgbClr val="009DDA"/>
                </a:solidFill>
              </a:rPr>
              <a:t>3 Starting Points.. Working in groups</a:t>
            </a:r>
            <a:endParaRPr lang="en-GB" dirty="0">
              <a:solidFill>
                <a:srgbClr val="009DDA"/>
              </a:solidFill>
            </a:endParaRPr>
          </a:p>
        </p:txBody>
      </p:sp>
      <p:sp>
        <p:nvSpPr>
          <p:cNvPr id="3" name="Content Placeholder 2"/>
          <p:cNvSpPr>
            <a:spLocks noGrp="1"/>
          </p:cNvSpPr>
          <p:nvPr>
            <p:ph idx="1"/>
          </p:nvPr>
        </p:nvSpPr>
        <p:spPr>
          <a:xfrm>
            <a:off x="191344" y="1340768"/>
            <a:ext cx="10972800" cy="4608511"/>
          </a:xfrm>
        </p:spPr>
        <p:txBody>
          <a:bodyPr>
            <a:noAutofit/>
          </a:bodyPr>
          <a:lstStyle/>
          <a:p>
            <a:pPr lvl="1">
              <a:buFont typeface="Arial" panose="020B0604020202020204" pitchFamily="34" charset="0"/>
              <a:buChar char="•"/>
            </a:pPr>
            <a:r>
              <a:rPr lang="en-GB" sz="3600" b="1" dirty="0" smtClean="0">
                <a:latin typeface="+mn-lt"/>
              </a:rPr>
              <a:t>What sort of things do you think will affect the wellbeing of individuals in your Parish / Community over the next 10 to 20 years </a:t>
            </a:r>
            <a:br>
              <a:rPr lang="en-GB" sz="3600" b="1" dirty="0" smtClean="0">
                <a:latin typeface="+mn-lt"/>
              </a:rPr>
            </a:br>
            <a:endParaRPr lang="en-GB" sz="3600" b="1" dirty="0" smtClean="0">
              <a:latin typeface="+mn-lt"/>
            </a:endParaRPr>
          </a:p>
          <a:p>
            <a:pPr lvl="1">
              <a:buFont typeface="Arial" panose="020B0604020202020204" pitchFamily="34" charset="0"/>
              <a:buChar char="•"/>
            </a:pPr>
            <a:r>
              <a:rPr lang="en-GB" sz="3600" b="1" dirty="0" smtClean="0">
                <a:latin typeface="+mn-lt"/>
              </a:rPr>
              <a:t>Consider: Children/Teenagers/ Parents / Retired / Private Businesses and  Owners / Public Sector / and all employees</a:t>
            </a:r>
            <a:endParaRPr lang="en-GB" sz="2000" b="1" dirty="0" smtClean="0">
              <a:latin typeface="+mn-lt"/>
            </a:endParaRPr>
          </a:p>
          <a:p>
            <a:pPr lvl="1">
              <a:buNone/>
            </a:pPr>
            <a:r>
              <a:rPr lang="en-GB" sz="3200" b="1" dirty="0" smtClean="0">
                <a:solidFill>
                  <a:srgbClr val="FF0000"/>
                </a:solidFill>
                <a:latin typeface="+mn-lt"/>
              </a:rPr>
              <a:t>(Put each idea on a separate post it)</a:t>
            </a:r>
          </a:p>
        </p:txBody>
      </p:sp>
      <p:grpSp>
        <p:nvGrpSpPr>
          <p:cNvPr id="4" name="Group 3"/>
          <p:cNvGrpSpPr/>
          <p:nvPr/>
        </p:nvGrpSpPr>
        <p:grpSpPr>
          <a:xfrm>
            <a:off x="2208" y="6313490"/>
            <a:ext cx="12192000" cy="544510"/>
            <a:chOff x="2208" y="6340874"/>
            <a:chExt cx="12192000" cy="544510"/>
          </a:xfrm>
        </p:grpSpPr>
        <p:sp>
          <p:nvSpPr>
            <p:cNvPr id="14" name="Rectangle 13"/>
            <p:cNvSpPr/>
            <p:nvPr/>
          </p:nvSpPr>
          <p:spPr>
            <a:xfrm>
              <a:off x="2208" y="6340874"/>
              <a:ext cx="12192000" cy="544510"/>
            </a:xfrm>
            <a:prstGeom prst="rect">
              <a:avLst/>
            </a:prstGeom>
            <a:solidFill>
              <a:srgbClr val="4F9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63352" y="6459241"/>
              <a:ext cx="32403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unagreaterlincolnshire.org</a:t>
              </a:r>
            </a:p>
          </p:txBody>
        </p:sp>
        <p:sp>
          <p:nvSpPr>
            <p:cNvPr id="19" name="TextBox 18"/>
            <p:cNvSpPr txBox="1"/>
            <p:nvPr/>
          </p:nvSpPr>
          <p:spPr>
            <a:xfrm>
              <a:off x="10632504" y="6459241"/>
              <a:ext cx="14401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#bethechange</a:t>
              </a:r>
            </a:p>
          </p:txBody>
        </p:sp>
      </p:grpSp>
      <p:pic>
        <p:nvPicPr>
          <p:cNvPr id="6" name="Picture 5" descr="Logo&#10;&#10;Description automatically generate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560496" y="295991"/>
            <a:ext cx="1228195" cy="110291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9DDA"/>
                </a:solidFill>
              </a:rPr>
              <a:t>4 Sustainable Development</a:t>
            </a:r>
            <a:endParaRPr lang="en-GB" dirty="0">
              <a:solidFill>
                <a:srgbClr val="009DDA"/>
              </a:solidFill>
            </a:endParaRPr>
          </a:p>
        </p:txBody>
      </p:sp>
      <p:sp>
        <p:nvSpPr>
          <p:cNvPr id="3" name="Content Placeholder 2"/>
          <p:cNvSpPr>
            <a:spLocks noGrp="1"/>
          </p:cNvSpPr>
          <p:nvPr>
            <p:ph idx="1"/>
          </p:nvPr>
        </p:nvSpPr>
        <p:spPr>
          <a:xfrm>
            <a:off x="609600" y="2320281"/>
            <a:ext cx="10972800" cy="460647"/>
          </a:xfrm>
        </p:spPr>
        <p:txBody>
          <a:bodyPr>
            <a:normAutofit/>
          </a:bodyPr>
          <a:lstStyle/>
          <a:p>
            <a:pPr lvl="1"/>
            <a:endParaRPr lang="en-GB" dirty="0"/>
          </a:p>
          <a:p>
            <a:pPr lvl="1"/>
            <a:endParaRPr lang="en-GB" dirty="0"/>
          </a:p>
          <a:p>
            <a:endParaRPr lang="en-GB" dirty="0"/>
          </a:p>
        </p:txBody>
      </p:sp>
      <p:grpSp>
        <p:nvGrpSpPr>
          <p:cNvPr id="4" name="Group 3"/>
          <p:cNvGrpSpPr/>
          <p:nvPr/>
        </p:nvGrpSpPr>
        <p:grpSpPr>
          <a:xfrm>
            <a:off x="2208" y="6313490"/>
            <a:ext cx="12192000" cy="544510"/>
            <a:chOff x="2208" y="6340874"/>
            <a:chExt cx="12192000" cy="544510"/>
          </a:xfrm>
        </p:grpSpPr>
        <p:sp>
          <p:nvSpPr>
            <p:cNvPr id="14" name="Rectangle 13"/>
            <p:cNvSpPr/>
            <p:nvPr/>
          </p:nvSpPr>
          <p:spPr>
            <a:xfrm>
              <a:off x="2208" y="6340874"/>
              <a:ext cx="12192000" cy="544510"/>
            </a:xfrm>
            <a:prstGeom prst="rect">
              <a:avLst/>
            </a:prstGeom>
            <a:solidFill>
              <a:srgbClr val="4F9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63352" y="6459241"/>
              <a:ext cx="32403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unagreaterlincolnshire.org</a:t>
              </a:r>
            </a:p>
          </p:txBody>
        </p:sp>
        <p:sp>
          <p:nvSpPr>
            <p:cNvPr id="19" name="TextBox 18"/>
            <p:cNvSpPr txBox="1"/>
            <p:nvPr/>
          </p:nvSpPr>
          <p:spPr>
            <a:xfrm>
              <a:off x="10632504" y="6459241"/>
              <a:ext cx="14401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#bethechange</a:t>
              </a:r>
            </a:p>
          </p:txBody>
        </p:sp>
      </p:grpSp>
      <p:pic>
        <p:nvPicPr>
          <p:cNvPr id="6" name="Picture 5" descr="Logo&#10;&#10;Description automatically generate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560496" y="295991"/>
            <a:ext cx="1228195" cy="1102918"/>
          </a:xfrm>
          <a:prstGeom prst="rect">
            <a:avLst/>
          </a:prstGeom>
        </p:spPr>
      </p:pic>
      <p:sp>
        <p:nvSpPr>
          <p:cNvPr id="9" name="Rectangle 8"/>
          <p:cNvSpPr/>
          <p:nvPr/>
        </p:nvSpPr>
        <p:spPr>
          <a:xfrm>
            <a:off x="623392" y="1196752"/>
            <a:ext cx="10225136" cy="5232202"/>
          </a:xfrm>
          <a:prstGeom prst="rect">
            <a:avLst/>
          </a:prstGeom>
        </p:spPr>
        <p:txBody>
          <a:bodyPr wrap="square">
            <a:spAutoFit/>
          </a:bodyPr>
          <a:lstStyle/>
          <a:p>
            <a:r>
              <a:rPr lang="en-GB" sz="2800" dirty="0" smtClean="0"/>
              <a:t>Sustainable development has been defined as development that meets the needs of the present without compromising the ability of future generations to meet their own needs.</a:t>
            </a:r>
            <a:br>
              <a:rPr lang="en-GB" sz="2800" dirty="0" smtClean="0"/>
            </a:br>
            <a:endParaRPr lang="en-GB" sz="1400" dirty="0" smtClean="0"/>
          </a:p>
          <a:p>
            <a:r>
              <a:rPr lang="en-GB" sz="2800" dirty="0" smtClean="0"/>
              <a:t>Sustainable development calls for concerted efforts towards building an inclusive, sustainable and resilient future for people and planet.</a:t>
            </a:r>
            <a:br>
              <a:rPr lang="en-GB" sz="2800" dirty="0" smtClean="0"/>
            </a:br>
            <a:endParaRPr lang="en-GB" sz="1400" dirty="0" smtClean="0"/>
          </a:p>
          <a:p>
            <a:r>
              <a:rPr lang="en-GB" sz="2800" dirty="0" smtClean="0"/>
              <a:t>For sustainable development to be achieved, it is crucial to harmonize three core elements: economic growth, social inclusion and environmental protection.</a:t>
            </a:r>
            <a:br>
              <a:rPr lang="en-GB" sz="2800" dirty="0" smtClean="0"/>
            </a:br>
            <a:r>
              <a:rPr lang="en-GB" sz="1400" dirty="0" smtClean="0"/>
              <a:t/>
            </a:r>
            <a:br>
              <a:rPr lang="en-GB" sz="1400" dirty="0" smtClean="0"/>
            </a:br>
            <a:r>
              <a:rPr lang="en-GB" sz="2800" dirty="0" smtClean="0"/>
              <a:t>These elements are interconnected and all are crucial for the well-being of individuals and societies.</a:t>
            </a:r>
            <a:endParaRPr lang="en-GB"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9DDA"/>
                </a:solidFill>
              </a:rPr>
              <a:t>5 UN 2030 Sustainable Development Goals </a:t>
            </a:r>
            <a:br>
              <a:rPr lang="en-GB" dirty="0" smtClean="0">
                <a:solidFill>
                  <a:srgbClr val="009DDA"/>
                </a:solidFill>
              </a:rPr>
            </a:br>
            <a:r>
              <a:rPr lang="en-GB" dirty="0" smtClean="0">
                <a:solidFill>
                  <a:srgbClr val="009DDA"/>
                </a:solidFill>
              </a:rPr>
              <a:t>Launched in 2015  </a:t>
            </a:r>
            <a:endParaRPr lang="en-GB" dirty="0">
              <a:solidFill>
                <a:srgbClr val="009DDA"/>
              </a:solidFill>
            </a:endParaRPr>
          </a:p>
        </p:txBody>
      </p:sp>
      <p:sp>
        <p:nvSpPr>
          <p:cNvPr id="3" name="Content Placeholder 2"/>
          <p:cNvSpPr>
            <a:spLocks noGrp="1"/>
          </p:cNvSpPr>
          <p:nvPr>
            <p:ph idx="1"/>
          </p:nvPr>
        </p:nvSpPr>
        <p:spPr>
          <a:xfrm>
            <a:off x="609600" y="2320281"/>
            <a:ext cx="10972800" cy="460647"/>
          </a:xfrm>
        </p:spPr>
        <p:txBody>
          <a:bodyPr>
            <a:normAutofit/>
          </a:bodyPr>
          <a:lstStyle/>
          <a:p>
            <a:pPr lvl="1"/>
            <a:endParaRPr lang="en-GB" dirty="0"/>
          </a:p>
          <a:p>
            <a:pPr lvl="1"/>
            <a:endParaRPr lang="en-GB" dirty="0"/>
          </a:p>
          <a:p>
            <a:endParaRPr lang="en-GB" dirty="0"/>
          </a:p>
        </p:txBody>
      </p:sp>
      <p:grpSp>
        <p:nvGrpSpPr>
          <p:cNvPr id="4" name="Group 3"/>
          <p:cNvGrpSpPr/>
          <p:nvPr/>
        </p:nvGrpSpPr>
        <p:grpSpPr>
          <a:xfrm>
            <a:off x="2208" y="6313490"/>
            <a:ext cx="12192000" cy="544510"/>
            <a:chOff x="2208" y="6340874"/>
            <a:chExt cx="12192000" cy="544510"/>
          </a:xfrm>
        </p:grpSpPr>
        <p:sp>
          <p:nvSpPr>
            <p:cNvPr id="14" name="Rectangle 13"/>
            <p:cNvSpPr/>
            <p:nvPr/>
          </p:nvSpPr>
          <p:spPr>
            <a:xfrm>
              <a:off x="2208" y="6340874"/>
              <a:ext cx="12192000" cy="544510"/>
            </a:xfrm>
            <a:prstGeom prst="rect">
              <a:avLst/>
            </a:prstGeom>
            <a:solidFill>
              <a:srgbClr val="4F9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63352" y="6459241"/>
              <a:ext cx="32403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unagreaterlincolnshire.org</a:t>
              </a:r>
            </a:p>
          </p:txBody>
        </p:sp>
        <p:sp>
          <p:nvSpPr>
            <p:cNvPr id="19" name="TextBox 18"/>
            <p:cNvSpPr txBox="1"/>
            <p:nvPr/>
          </p:nvSpPr>
          <p:spPr>
            <a:xfrm>
              <a:off x="10632504" y="6459241"/>
              <a:ext cx="14401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#bethechange</a:t>
              </a:r>
            </a:p>
          </p:txBody>
        </p:sp>
      </p:grpSp>
      <p:pic>
        <p:nvPicPr>
          <p:cNvPr id="6" name="Picture 5" descr="Logo&#10;&#10;Description automatically generate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560496" y="295991"/>
            <a:ext cx="1228195" cy="1102918"/>
          </a:xfrm>
          <a:prstGeom prst="rect">
            <a:avLst/>
          </a:prstGeom>
        </p:spPr>
      </p:pic>
      <p:sp>
        <p:nvSpPr>
          <p:cNvPr id="9" name="Rectangle 8"/>
          <p:cNvSpPr/>
          <p:nvPr/>
        </p:nvSpPr>
        <p:spPr>
          <a:xfrm>
            <a:off x="695400" y="1340768"/>
            <a:ext cx="10873208" cy="5170646"/>
          </a:xfrm>
          <a:prstGeom prst="rect">
            <a:avLst/>
          </a:prstGeom>
        </p:spPr>
        <p:txBody>
          <a:bodyPr wrap="square">
            <a:spAutoFit/>
          </a:bodyPr>
          <a:lstStyle/>
          <a:p>
            <a:r>
              <a:rPr lang="en-GB" sz="2400" dirty="0" smtClean="0"/>
              <a:t>There was a five year process of dialogue around the world starting in 2010 , particularly involving young g people, in shaping the 2030 SDG’s</a:t>
            </a:r>
          </a:p>
          <a:p>
            <a:endParaRPr lang="en-GB" sz="2400" dirty="0" smtClean="0"/>
          </a:p>
          <a:p>
            <a:r>
              <a:rPr lang="en-GB" sz="2400" dirty="0" smtClean="0"/>
              <a:t>On 1 January 2016, the 17 Sustainable Development Goals (SDGs) of the 2030 Agenda for Sustainable Development — adopted by world leaders in September 2015 at an historic UN Summit — officially came into force.  </a:t>
            </a:r>
            <a:br>
              <a:rPr lang="en-GB" sz="2400" dirty="0" smtClean="0"/>
            </a:br>
            <a:r>
              <a:rPr lang="en-GB" sz="2400" dirty="0" smtClean="0"/>
              <a:t/>
            </a:r>
            <a:br>
              <a:rPr lang="en-GB" sz="2400" dirty="0" smtClean="0"/>
            </a:br>
            <a:r>
              <a:rPr lang="en-GB" sz="2400" dirty="0" smtClean="0"/>
              <a:t>Over the next fifteen years, with these new Goals that universally apply to all, countries will mobilize efforts to end all forms of poverty, fight inequalities and tackle climate change, while ensuring that no one is left behind.</a:t>
            </a:r>
          </a:p>
          <a:p>
            <a:endParaRPr lang="en-GB" dirty="0" smtClean="0"/>
          </a:p>
          <a:p>
            <a:r>
              <a:rPr lang="en-GB" dirty="0" smtClean="0"/>
              <a:t>Launch Video</a:t>
            </a:r>
          </a:p>
          <a:p>
            <a:r>
              <a:rPr lang="en-GB" dirty="0" smtClean="0">
                <a:hlinkClick r:id="rId3"/>
              </a:rPr>
              <a:t>https://www.youtube.com/watch?v=RpqVmvMCmp0</a:t>
            </a:r>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ICEF Rights Respecting Sschool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07568" y="764704"/>
            <a:ext cx="9433048" cy="555035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dirty="0" smtClean="0"/>
              <a:t>6 UN 2030 Sustainable Development Goals</a:t>
            </a:r>
            <a:br>
              <a:rPr lang="en-GB" dirty="0" smtClean="0"/>
            </a:br>
            <a:endParaRPr lang="en-GB" dirty="0"/>
          </a:p>
        </p:txBody>
      </p:sp>
      <p:sp>
        <p:nvSpPr>
          <p:cNvPr id="3" name="Content Placeholder 2"/>
          <p:cNvSpPr>
            <a:spLocks noGrp="1"/>
          </p:cNvSpPr>
          <p:nvPr>
            <p:ph idx="1"/>
          </p:nvPr>
        </p:nvSpPr>
        <p:spPr>
          <a:xfrm>
            <a:off x="609600" y="1600201"/>
            <a:ext cx="1886000" cy="2836911"/>
          </a:xfrm>
        </p:spPr>
        <p:txBody>
          <a:bodyPr/>
          <a:lstStyle/>
          <a:p>
            <a:pPr marL="0" indent="0">
              <a:buNone/>
            </a:pPr>
            <a:endParaRPr lang="en-GB" b="1" dirty="0" smtClean="0"/>
          </a:p>
          <a:p>
            <a:pPr marL="0" indent="0">
              <a:buNone/>
            </a:pPr>
            <a:r>
              <a:rPr lang="en-GB" b="1" dirty="0" smtClean="0">
                <a:hlinkClick r:id="rId3"/>
              </a:rPr>
              <a:t>https://www.un.org/sustainabledevelopment/</a:t>
            </a:r>
            <a:endParaRPr lang="en-GB" b="1" dirty="0" smtClean="0"/>
          </a:p>
          <a:p>
            <a:pPr marL="0" indent="0">
              <a:buNone/>
            </a:pPr>
            <a:endParaRPr lang="en-GB" b="1" dirty="0" smtClean="0"/>
          </a:p>
          <a:p>
            <a:pPr marL="0" indent="0">
              <a:buNone/>
            </a:pPr>
            <a:endParaRPr lang="en-GB" b="1" dirty="0"/>
          </a:p>
          <a:p>
            <a:endParaRPr lang="en-GB" dirty="0"/>
          </a:p>
          <a:p>
            <a:pPr lvl="1"/>
            <a:endParaRPr lang="en-GB" dirty="0"/>
          </a:p>
          <a:p>
            <a:pPr lvl="1"/>
            <a:endParaRPr lang="en-GB" dirty="0"/>
          </a:p>
          <a:p>
            <a:endParaRPr lang="en-GB" dirty="0"/>
          </a:p>
        </p:txBody>
      </p:sp>
      <p:grpSp>
        <p:nvGrpSpPr>
          <p:cNvPr id="4" name="Group 3"/>
          <p:cNvGrpSpPr/>
          <p:nvPr/>
        </p:nvGrpSpPr>
        <p:grpSpPr>
          <a:xfrm>
            <a:off x="2208" y="6313490"/>
            <a:ext cx="12192000" cy="544510"/>
            <a:chOff x="2208" y="6340874"/>
            <a:chExt cx="12192000" cy="544510"/>
          </a:xfrm>
        </p:grpSpPr>
        <p:sp>
          <p:nvSpPr>
            <p:cNvPr id="14" name="Rectangle 13"/>
            <p:cNvSpPr/>
            <p:nvPr/>
          </p:nvSpPr>
          <p:spPr>
            <a:xfrm>
              <a:off x="2208" y="6340874"/>
              <a:ext cx="12192000" cy="544510"/>
            </a:xfrm>
            <a:prstGeom prst="rect">
              <a:avLst/>
            </a:prstGeom>
            <a:solidFill>
              <a:srgbClr val="4F9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63352" y="6459241"/>
              <a:ext cx="32403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unagreaterlincolnshire.org</a:t>
              </a:r>
            </a:p>
          </p:txBody>
        </p:sp>
        <p:sp>
          <p:nvSpPr>
            <p:cNvPr id="19" name="TextBox 18"/>
            <p:cNvSpPr txBox="1"/>
            <p:nvPr/>
          </p:nvSpPr>
          <p:spPr>
            <a:xfrm>
              <a:off x="10632504" y="6459241"/>
              <a:ext cx="14401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#bethechange</a:t>
              </a:r>
            </a:p>
          </p:txBody>
        </p:sp>
      </p:grpSp>
      <p:pic>
        <p:nvPicPr>
          <p:cNvPr id="6" name="Picture 5" descr="Logo&#10;&#10;Description automatically generated"/>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560496" y="295991"/>
            <a:ext cx="1228195" cy="110291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9DDA"/>
                </a:solidFill>
              </a:rPr>
              <a:t>7 How do we see the future?</a:t>
            </a:r>
            <a:endParaRPr lang="en-GB" dirty="0">
              <a:solidFill>
                <a:srgbClr val="009DDA"/>
              </a:solidFill>
            </a:endParaRPr>
          </a:p>
        </p:txBody>
      </p:sp>
      <p:sp>
        <p:nvSpPr>
          <p:cNvPr id="3" name="Content Placeholder 2"/>
          <p:cNvSpPr>
            <a:spLocks noGrp="1"/>
          </p:cNvSpPr>
          <p:nvPr>
            <p:ph idx="1"/>
          </p:nvPr>
        </p:nvSpPr>
        <p:spPr>
          <a:xfrm>
            <a:off x="609600" y="2320281"/>
            <a:ext cx="10972800" cy="460647"/>
          </a:xfrm>
        </p:spPr>
        <p:txBody>
          <a:bodyPr>
            <a:normAutofit/>
          </a:bodyPr>
          <a:lstStyle/>
          <a:p>
            <a:pPr lvl="1"/>
            <a:endParaRPr lang="en-GB" dirty="0"/>
          </a:p>
          <a:p>
            <a:pPr lvl="1"/>
            <a:endParaRPr lang="en-GB" dirty="0"/>
          </a:p>
          <a:p>
            <a:endParaRPr lang="en-GB" dirty="0"/>
          </a:p>
        </p:txBody>
      </p:sp>
      <p:grpSp>
        <p:nvGrpSpPr>
          <p:cNvPr id="4" name="Group 3"/>
          <p:cNvGrpSpPr/>
          <p:nvPr/>
        </p:nvGrpSpPr>
        <p:grpSpPr>
          <a:xfrm>
            <a:off x="2208" y="6313490"/>
            <a:ext cx="12192000" cy="544510"/>
            <a:chOff x="2208" y="6340874"/>
            <a:chExt cx="12192000" cy="544510"/>
          </a:xfrm>
        </p:grpSpPr>
        <p:sp>
          <p:nvSpPr>
            <p:cNvPr id="14" name="Rectangle 13"/>
            <p:cNvSpPr/>
            <p:nvPr/>
          </p:nvSpPr>
          <p:spPr>
            <a:xfrm>
              <a:off x="2208" y="6340874"/>
              <a:ext cx="12192000" cy="544510"/>
            </a:xfrm>
            <a:prstGeom prst="rect">
              <a:avLst/>
            </a:prstGeom>
            <a:solidFill>
              <a:srgbClr val="4F9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63352" y="6459241"/>
              <a:ext cx="32403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unagreaterlincolnshire.org</a:t>
              </a:r>
            </a:p>
          </p:txBody>
        </p:sp>
        <p:sp>
          <p:nvSpPr>
            <p:cNvPr id="19" name="TextBox 18"/>
            <p:cNvSpPr txBox="1"/>
            <p:nvPr/>
          </p:nvSpPr>
          <p:spPr>
            <a:xfrm>
              <a:off x="10632504" y="6459241"/>
              <a:ext cx="14401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#bethechange</a:t>
              </a:r>
            </a:p>
          </p:txBody>
        </p:sp>
      </p:grpSp>
      <p:pic>
        <p:nvPicPr>
          <p:cNvPr id="6" name="Picture 5" descr="Logo&#10;&#10;Description automatically generate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560496" y="295991"/>
            <a:ext cx="1228195" cy="1102918"/>
          </a:xfrm>
          <a:prstGeom prst="rect">
            <a:avLst/>
          </a:prstGeom>
        </p:spPr>
      </p:pic>
      <p:sp>
        <p:nvSpPr>
          <p:cNvPr id="9" name="Rectangle 8"/>
          <p:cNvSpPr/>
          <p:nvPr/>
        </p:nvSpPr>
        <p:spPr>
          <a:xfrm>
            <a:off x="767408" y="1916833"/>
            <a:ext cx="8376592" cy="3354765"/>
          </a:xfrm>
          <a:prstGeom prst="rect">
            <a:avLst/>
          </a:prstGeom>
        </p:spPr>
        <p:txBody>
          <a:bodyPr wrap="square">
            <a:spAutoFit/>
          </a:bodyPr>
          <a:lstStyle/>
          <a:p>
            <a:r>
              <a:rPr lang="en-GB" sz="4400" dirty="0" smtClean="0"/>
              <a:t>On the A4 piece of paper:</a:t>
            </a:r>
            <a:br>
              <a:rPr lang="en-GB" sz="4400" dirty="0" smtClean="0"/>
            </a:br>
            <a:r>
              <a:rPr lang="en-GB" sz="4400" dirty="0" smtClean="0"/>
              <a:t/>
            </a:r>
            <a:br>
              <a:rPr lang="en-GB" sz="4400" dirty="0" smtClean="0"/>
            </a:br>
            <a:r>
              <a:rPr lang="en-GB" sz="4400" dirty="0" smtClean="0"/>
              <a:t>Draw a picture of </a:t>
            </a:r>
            <a:r>
              <a:rPr lang="en-GB" sz="4400" b="1" dirty="0" smtClean="0"/>
              <a:t>‘the future’</a:t>
            </a:r>
          </a:p>
          <a:p>
            <a:r>
              <a:rPr lang="en-GB" sz="4400" dirty="0" smtClean="0"/>
              <a:t>– as you see it</a:t>
            </a:r>
          </a:p>
          <a:p>
            <a:pPr>
              <a:buNone/>
            </a:pPr>
            <a:endParaRPr lang="en-GB" dirty="0" smtClean="0"/>
          </a:p>
          <a:p>
            <a:r>
              <a:rPr lang="en-GB" dirty="0" smtClean="0"/>
              <a:t>When finished stick on the wall – then its comfort break time!</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320281"/>
            <a:ext cx="10972800" cy="460647"/>
          </a:xfrm>
        </p:spPr>
        <p:txBody>
          <a:bodyPr>
            <a:normAutofit/>
          </a:bodyPr>
          <a:lstStyle/>
          <a:p>
            <a:pPr lvl="1"/>
            <a:endParaRPr lang="en-GB" dirty="0"/>
          </a:p>
          <a:p>
            <a:pPr lvl="1"/>
            <a:endParaRPr lang="en-GB" dirty="0"/>
          </a:p>
          <a:p>
            <a:endParaRPr lang="en-GB" dirty="0"/>
          </a:p>
        </p:txBody>
      </p:sp>
      <p:grpSp>
        <p:nvGrpSpPr>
          <p:cNvPr id="4" name="Group 3"/>
          <p:cNvGrpSpPr/>
          <p:nvPr/>
        </p:nvGrpSpPr>
        <p:grpSpPr>
          <a:xfrm>
            <a:off x="2208" y="6313490"/>
            <a:ext cx="12192000" cy="544510"/>
            <a:chOff x="2208" y="6340874"/>
            <a:chExt cx="12192000" cy="544510"/>
          </a:xfrm>
        </p:grpSpPr>
        <p:sp>
          <p:nvSpPr>
            <p:cNvPr id="14" name="Rectangle 13"/>
            <p:cNvSpPr/>
            <p:nvPr/>
          </p:nvSpPr>
          <p:spPr>
            <a:xfrm>
              <a:off x="2208" y="6340874"/>
              <a:ext cx="12192000" cy="544510"/>
            </a:xfrm>
            <a:prstGeom prst="rect">
              <a:avLst/>
            </a:prstGeom>
            <a:solidFill>
              <a:srgbClr val="4F9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63352" y="6459241"/>
              <a:ext cx="32403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unagreaterlincolnshire.org</a:t>
              </a:r>
            </a:p>
          </p:txBody>
        </p:sp>
        <p:sp>
          <p:nvSpPr>
            <p:cNvPr id="19" name="TextBox 18"/>
            <p:cNvSpPr txBox="1"/>
            <p:nvPr/>
          </p:nvSpPr>
          <p:spPr>
            <a:xfrm>
              <a:off x="10632504" y="6459241"/>
              <a:ext cx="1440160"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#bethechange</a:t>
              </a:r>
            </a:p>
          </p:txBody>
        </p:sp>
      </p:grpSp>
      <p:pic>
        <p:nvPicPr>
          <p:cNvPr id="6" name="Picture 5" descr="Logo&#10;&#10;Description automatically generate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560496" y="295991"/>
            <a:ext cx="1228195" cy="1102918"/>
          </a:xfrm>
          <a:prstGeom prst="rect">
            <a:avLst/>
          </a:prstGeom>
        </p:spPr>
      </p:pic>
      <p:pic>
        <p:nvPicPr>
          <p:cNvPr id="9" name="Picture 8" descr="C:\Users\Clive\AppData\Local\Microsoft\Windows\INetCache\Content.Word\DSCF0170.jpg"/>
          <p:cNvPicPr/>
          <p:nvPr/>
        </p:nvPicPr>
        <p:blipFill>
          <a:blip r:embed="rId3" cstate="print"/>
          <a:srcRect/>
          <a:stretch>
            <a:fillRect/>
          </a:stretch>
        </p:blipFill>
        <p:spPr bwMode="auto">
          <a:xfrm>
            <a:off x="683568" y="548680"/>
            <a:ext cx="9516888" cy="5544616"/>
          </a:xfrm>
          <a:prstGeom prst="rect">
            <a:avLst/>
          </a:prstGeom>
          <a:noFill/>
          <a:ln w="9525">
            <a:noFill/>
            <a:miter lim="800000"/>
            <a:headEnd/>
            <a:tailEnd/>
          </a:ln>
        </p:spPr>
      </p:pic>
      <p:sp>
        <p:nvSpPr>
          <p:cNvPr id="10" name="Rectangle 9"/>
          <p:cNvSpPr/>
          <p:nvPr/>
        </p:nvSpPr>
        <p:spPr>
          <a:xfrm>
            <a:off x="1775520" y="5229200"/>
            <a:ext cx="7416824" cy="707886"/>
          </a:xfrm>
          <a:prstGeom prst="rect">
            <a:avLst/>
          </a:prstGeom>
        </p:spPr>
        <p:txBody>
          <a:bodyPr wrap="square">
            <a:spAutoFit/>
          </a:bodyPr>
          <a:lstStyle/>
          <a:p>
            <a:pPr algn="ctr"/>
            <a:r>
              <a:rPr lang="en-US" sz="4000" b="1" dirty="0" smtClean="0">
                <a:solidFill>
                  <a:schemeClr val="bg1"/>
                </a:solidFill>
              </a:rPr>
              <a:t>Time for a quick comfort  break</a:t>
            </a:r>
            <a:endParaRPr lang="en-US" sz="40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1059</Words>
  <Application>Microsoft Office PowerPoint</Application>
  <PresentationFormat>Custom</PresentationFormat>
  <Paragraphs>152</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UNA Greater Lincolnshire</vt:lpstr>
      <vt:lpstr>1 Aims of the Session</vt:lpstr>
      <vt:lpstr>2 Local Government and SDG’s</vt:lpstr>
      <vt:lpstr>3 Starting Points.. Working in groups</vt:lpstr>
      <vt:lpstr>4 Sustainable Development</vt:lpstr>
      <vt:lpstr>5 UN 2030 Sustainable Development Goals  Launched in 2015  </vt:lpstr>
      <vt:lpstr>6 UN 2030 Sustainable Development Goals </vt:lpstr>
      <vt:lpstr>7 How do we see the future?</vt:lpstr>
      <vt:lpstr>Slide 9</vt:lpstr>
      <vt:lpstr>8 Doughnut Economics  (Kate Rawarth)  An alternate way of viewing our economic decision making to include the environmental and social impact of the decision.</vt:lpstr>
      <vt:lpstr>9 Linear v Circular Economy</vt:lpstr>
      <vt:lpstr>10 Circular Economy</vt:lpstr>
      <vt:lpstr>11 Circular Economy (Ellen McArthur Foundation)</vt:lpstr>
      <vt:lpstr>12 Local Projects and Support</vt:lpstr>
      <vt:lpstr>Zero Carbon Parishes</vt:lpstr>
      <vt:lpstr>Net Zero – Rural Challenges</vt:lpstr>
      <vt:lpstr>Slide 17</vt:lpstr>
      <vt:lpstr>Zero Carbon Parishes Project</vt:lpstr>
      <vt:lpstr>IMPACT Tool</vt:lpstr>
      <vt:lpstr>IMPACT – Consumption / Territorial</vt:lpstr>
      <vt:lpstr>IMPACT - Website</vt:lpstr>
      <vt:lpstr>Consumption Based Information</vt:lpstr>
      <vt:lpstr>Slide 23</vt:lpstr>
      <vt:lpstr>Territorial Based Information</vt:lpstr>
      <vt:lpstr>Slide 25</vt:lpstr>
      <vt:lpstr>Zero Carbon Parishes - Lincolnshire</vt:lpstr>
      <vt:lpstr>Holbeach</vt:lpstr>
      <vt:lpstr>North Somercotes</vt:lpstr>
      <vt:lpstr>Nettleham</vt:lpstr>
      <vt:lpstr>Slide 30</vt:lpstr>
      <vt:lpstr>Slide 31</vt:lpstr>
      <vt:lpstr>Next Steps</vt:lpstr>
      <vt:lpstr>13 The Challenge</vt:lpstr>
      <vt:lpstr>14 The Challenge</vt:lpstr>
      <vt:lpstr>Thankyou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 Greater Lincolnshire</dc:title>
  <dc:creator>Clive</dc:creator>
  <cp:lastModifiedBy>Clive</cp:lastModifiedBy>
  <cp:revision>34</cp:revision>
  <dcterms:created xsi:type="dcterms:W3CDTF">2020-10-17T21:38:00Z</dcterms:created>
  <dcterms:modified xsi:type="dcterms:W3CDTF">2023-07-10T20:38:42Z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F2B8A02E5B914CD9BDB14F9672EBBED8</vt:lpwstr>
  </property>
  <property fmtid="{D5CDD505-2E9C-101B-9397-08002B2CF9AE}" pid="3" name="KSOProductBuildVer">
    <vt:lpwstr>2057-11.2.0.11417</vt:lpwstr>
  </property>
</Properties>
</file>