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80" r:id="rId5"/>
    <p:sldId id="269" r:id="rId6"/>
    <p:sldId id="278" r:id="rId7"/>
    <p:sldId id="257" r:id="rId8"/>
    <p:sldId id="260" r:id="rId9"/>
    <p:sldId id="261" r:id="rId10"/>
    <p:sldId id="283" r:id="rId11"/>
    <p:sldId id="268" r:id="rId12"/>
    <p:sldId id="265" r:id="rId13"/>
    <p:sldId id="282" r:id="rId14"/>
    <p:sldId id="259" r:id="rId15"/>
    <p:sldId id="262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A"/>
    <a:srgbClr val="4F91CD"/>
    <a:srgbClr val="6C757D"/>
    <a:srgbClr val="888888"/>
    <a:srgbClr val="A6A6A6"/>
    <a:srgbClr val="009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662" y="5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1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C608D-AFE1-4BA7-8148-A17E9B39685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0F2DCD-EC0F-4482-987E-66F57C1F9065}">
      <dgm:prSet phldrT="[Text]" phldr="0" custT="1"/>
      <dgm:spPr/>
      <dgm:t>
        <a:bodyPr/>
        <a:lstStyle/>
        <a:p>
          <a:r>
            <a:rPr lang="en-GB" sz="2400" dirty="0"/>
            <a:t>Business</a:t>
          </a:r>
        </a:p>
      </dgm:t>
    </dgm:pt>
    <dgm:pt modelId="{BAD12FA2-4B38-4A76-8EA1-CAF6FE54B6E4}" type="parTrans" cxnId="{1895CC2F-AACF-41A6-AB5B-AE40B992EA58}">
      <dgm:prSet/>
      <dgm:spPr/>
      <dgm:t>
        <a:bodyPr/>
        <a:lstStyle/>
        <a:p>
          <a:endParaRPr lang="en-GB"/>
        </a:p>
      </dgm:t>
    </dgm:pt>
    <dgm:pt modelId="{7BC786C0-C9EA-4921-98B8-37D743AA91A8}" type="sibTrans" cxnId="{1895CC2F-AACF-41A6-AB5B-AE40B992EA58}">
      <dgm:prSet/>
      <dgm:spPr/>
      <dgm:t>
        <a:bodyPr/>
        <a:lstStyle/>
        <a:p>
          <a:endParaRPr lang="en-GB"/>
        </a:p>
      </dgm:t>
    </dgm:pt>
    <dgm:pt modelId="{775B8F43-8C3B-4AC0-986E-CFBD55D9361F}">
      <dgm:prSet phldrT="[Text]" phldr="0"/>
      <dgm:spPr/>
      <dgm:t>
        <a:bodyPr/>
        <a:lstStyle/>
        <a:p>
          <a:r>
            <a:rPr lang="en-GB" dirty="0"/>
            <a:t>Get ahead of Future Law</a:t>
          </a:r>
        </a:p>
      </dgm:t>
    </dgm:pt>
    <dgm:pt modelId="{6D391D6C-0F57-4D22-93A6-0EED2142CE1C}" type="parTrans" cxnId="{11B50E87-B04E-4E00-8DF3-340E96881ABD}">
      <dgm:prSet/>
      <dgm:spPr/>
      <dgm:t>
        <a:bodyPr/>
        <a:lstStyle/>
        <a:p>
          <a:endParaRPr lang="en-GB"/>
        </a:p>
      </dgm:t>
    </dgm:pt>
    <dgm:pt modelId="{6BA50209-1243-4393-80E1-0663F2A0A9F7}" type="sibTrans" cxnId="{11B50E87-B04E-4E00-8DF3-340E96881ABD}">
      <dgm:prSet/>
      <dgm:spPr/>
      <dgm:t>
        <a:bodyPr/>
        <a:lstStyle/>
        <a:p>
          <a:endParaRPr lang="en-GB"/>
        </a:p>
      </dgm:t>
    </dgm:pt>
    <dgm:pt modelId="{4D1D9100-5939-4BDF-8321-28F7C64A8F64}">
      <dgm:prSet phldrT="[Text]" phldr="0"/>
      <dgm:spPr/>
      <dgm:t>
        <a:bodyPr/>
        <a:lstStyle/>
        <a:p>
          <a:r>
            <a:rPr lang="en-GB" dirty="0"/>
            <a:t>Attract Investors, meet ESG obligations</a:t>
          </a:r>
        </a:p>
      </dgm:t>
    </dgm:pt>
    <dgm:pt modelId="{CA5227BE-48DD-464E-B75A-E31C3F467299}" type="parTrans" cxnId="{A4C76A9B-3197-44BE-BAB2-9FA359D4593C}">
      <dgm:prSet/>
      <dgm:spPr/>
      <dgm:t>
        <a:bodyPr/>
        <a:lstStyle/>
        <a:p>
          <a:endParaRPr lang="en-GB"/>
        </a:p>
      </dgm:t>
    </dgm:pt>
    <dgm:pt modelId="{E40EE41F-757D-4549-9ACE-6B02DA080A4E}" type="sibTrans" cxnId="{A4C76A9B-3197-44BE-BAB2-9FA359D4593C}">
      <dgm:prSet/>
      <dgm:spPr/>
      <dgm:t>
        <a:bodyPr/>
        <a:lstStyle/>
        <a:p>
          <a:endParaRPr lang="en-GB"/>
        </a:p>
      </dgm:t>
    </dgm:pt>
    <dgm:pt modelId="{C6892661-8BB5-4272-B705-67B7A3BA9A27}">
      <dgm:prSet phldrT="[Text]" phldr="0"/>
      <dgm:spPr/>
      <dgm:t>
        <a:bodyPr/>
        <a:lstStyle/>
        <a:p>
          <a:r>
            <a:rPr lang="en-GB" dirty="0"/>
            <a:t>Build trust with customers and supply chain</a:t>
          </a:r>
        </a:p>
      </dgm:t>
    </dgm:pt>
    <dgm:pt modelId="{AD6869B0-85A8-4E0E-8273-1F1BED6275CE}" type="parTrans" cxnId="{3ECF18E5-4D11-476D-97C4-1BAC081F2822}">
      <dgm:prSet/>
      <dgm:spPr/>
      <dgm:t>
        <a:bodyPr/>
        <a:lstStyle/>
        <a:p>
          <a:endParaRPr lang="en-GB"/>
        </a:p>
      </dgm:t>
    </dgm:pt>
    <dgm:pt modelId="{7704CAC4-C483-4316-AD3D-75D5377E3AE4}" type="sibTrans" cxnId="{3ECF18E5-4D11-476D-97C4-1BAC081F2822}">
      <dgm:prSet/>
      <dgm:spPr/>
      <dgm:t>
        <a:bodyPr/>
        <a:lstStyle/>
        <a:p>
          <a:endParaRPr lang="en-GB"/>
        </a:p>
      </dgm:t>
    </dgm:pt>
    <dgm:pt modelId="{8BE31294-0B5B-4050-97DF-3D5EE5E6CAE4}">
      <dgm:prSet phldrT="[Text]" phldr="0"/>
      <dgm:spPr/>
      <dgm:t>
        <a:bodyPr/>
        <a:lstStyle/>
        <a:p>
          <a:r>
            <a:rPr lang="en-GB" dirty="0"/>
            <a:t>Manage risks, Profit and Loss and Balance Sheet</a:t>
          </a:r>
        </a:p>
      </dgm:t>
    </dgm:pt>
    <dgm:pt modelId="{207A044B-047C-4DE8-8668-5B4C8AF5AA21}" type="parTrans" cxnId="{930E9BFB-F463-48A7-843F-69A4C9142C22}">
      <dgm:prSet/>
      <dgm:spPr/>
      <dgm:t>
        <a:bodyPr/>
        <a:lstStyle/>
        <a:p>
          <a:endParaRPr lang="en-GB"/>
        </a:p>
      </dgm:t>
    </dgm:pt>
    <dgm:pt modelId="{1C89BAD8-034B-45B6-9660-7A55F001B8DA}" type="sibTrans" cxnId="{930E9BFB-F463-48A7-843F-69A4C9142C22}">
      <dgm:prSet/>
      <dgm:spPr/>
      <dgm:t>
        <a:bodyPr/>
        <a:lstStyle/>
        <a:p>
          <a:endParaRPr lang="en-GB"/>
        </a:p>
      </dgm:t>
    </dgm:pt>
    <dgm:pt modelId="{71FD0952-5920-42F8-B691-99F50026EFC9}">
      <dgm:prSet phldrT="[Text]" phldr="0"/>
      <dgm:spPr/>
      <dgm:t>
        <a:bodyPr/>
        <a:lstStyle/>
        <a:p>
          <a:r>
            <a:rPr lang="en-GB" dirty="0"/>
            <a:t>Climate Adaptation and Mitigation, manage future  Costs</a:t>
          </a:r>
        </a:p>
      </dgm:t>
    </dgm:pt>
    <dgm:pt modelId="{BABD2BBB-E29B-4D5F-9742-CF6F17B0E522}" type="parTrans" cxnId="{EFFAAB41-8485-4143-B423-6F0020D8DEDB}">
      <dgm:prSet/>
      <dgm:spPr/>
      <dgm:t>
        <a:bodyPr/>
        <a:lstStyle/>
        <a:p>
          <a:endParaRPr lang="en-GB"/>
        </a:p>
      </dgm:t>
    </dgm:pt>
    <dgm:pt modelId="{0022B3CE-5F77-4486-9381-E325CA9E9482}" type="sibTrans" cxnId="{EFFAAB41-8485-4143-B423-6F0020D8DEDB}">
      <dgm:prSet/>
      <dgm:spPr/>
      <dgm:t>
        <a:bodyPr/>
        <a:lstStyle/>
        <a:p>
          <a:endParaRPr lang="en-GB"/>
        </a:p>
      </dgm:t>
    </dgm:pt>
    <dgm:pt modelId="{5468467E-0824-4CDA-A9B5-D56C9629B474}">
      <dgm:prSet phldrT="[Text]" phldr="0"/>
      <dgm:spPr/>
      <dgm:t>
        <a:bodyPr/>
        <a:lstStyle/>
        <a:p>
          <a:r>
            <a:rPr lang="en-GB" dirty="0"/>
            <a:t>Retain Talented Workforce</a:t>
          </a:r>
        </a:p>
      </dgm:t>
    </dgm:pt>
    <dgm:pt modelId="{CE65AB29-49B1-4693-929A-E32495CE6D8A}" type="parTrans" cxnId="{54E16BDF-A5D5-47E2-8AC3-44D3B573D772}">
      <dgm:prSet/>
      <dgm:spPr/>
      <dgm:t>
        <a:bodyPr/>
        <a:lstStyle/>
        <a:p>
          <a:endParaRPr lang="en-GB"/>
        </a:p>
      </dgm:t>
    </dgm:pt>
    <dgm:pt modelId="{56DBF34F-9402-4589-800E-C8FE77E2DB48}" type="sibTrans" cxnId="{54E16BDF-A5D5-47E2-8AC3-44D3B573D772}">
      <dgm:prSet/>
      <dgm:spPr/>
      <dgm:t>
        <a:bodyPr/>
        <a:lstStyle/>
        <a:p>
          <a:endParaRPr lang="en-GB"/>
        </a:p>
      </dgm:t>
    </dgm:pt>
    <dgm:pt modelId="{2D109B5C-CD7C-45E8-B2F2-AE376A300744}" type="pres">
      <dgm:prSet presAssocID="{937C608D-AFE1-4BA7-8148-A17E9B39685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DA877CE-491F-4F18-BB5F-E0F996E0221E}" type="pres">
      <dgm:prSet presAssocID="{1F0F2DCD-EC0F-4482-987E-66F57C1F9065}" presName="Parent" presStyleLbl="node0" presStyleIdx="0" presStyleCnt="1">
        <dgm:presLayoutVars>
          <dgm:chMax val="6"/>
          <dgm:chPref val="6"/>
        </dgm:presLayoutVars>
      </dgm:prSet>
      <dgm:spPr/>
    </dgm:pt>
    <dgm:pt modelId="{E600A985-56DA-4954-ADC9-73558F6716A4}" type="pres">
      <dgm:prSet presAssocID="{775B8F43-8C3B-4AC0-986E-CFBD55D9361F}" presName="Accent1" presStyleCnt="0"/>
      <dgm:spPr/>
    </dgm:pt>
    <dgm:pt modelId="{6519EBB2-3DF7-4BC4-A6F9-22F1B4C569C9}" type="pres">
      <dgm:prSet presAssocID="{775B8F43-8C3B-4AC0-986E-CFBD55D9361F}" presName="Accent" presStyleLbl="bgShp" presStyleIdx="0" presStyleCnt="6"/>
      <dgm:spPr/>
    </dgm:pt>
    <dgm:pt modelId="{3627B29E-1159-4653-8C54-6A2D6A2E6F16}" type="pres">
      <dgm:prSet presAssocID="{775B8F43-8C3B-4AC0-986E-CFBD55D9361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62ACDBA-1D65-4571-B5A1-277413A1B2B2}" type="pres">
      <dgm:prSet presAssocID="{4D1D9100-5939-4BDF-8321-28F7C64A8F64}" presName="Accent2" presStyleCnt="0"/>
      <dgm:spPr/>
    </dgm:pt>
    <dgm:pt modelId="{A5D2FB52-58DA-4B51-A3F1-554F8D5AA824}" type="pres">
      <dgm:prSet presAssocID="{4D1D9100-5939-4BDF-8321-28F7C64A8F64}" presName="Accent" presStyleLbl="bgShp" presStyleIdx="1" presStyleCnt="6"/>
      <dgm:spPr/>
    </dgm:pt>
    <dgm:pt modelId="{48A3EBC9-8768-4D8B-85D0-7B9D2A34A2B1}" type="pres">
      <dgm:prSet presAssocID="{4D1D9100-5939-4BDF-8321-28F7C64A8F6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A8E4B93-DB6D-4BC7-96EE-7D692BE99F0C}" type="pres">
      <dgm:prSet presAssocID="{C6892661-8BB5-4272-B705-67B7A3BA9A27}" presName="Accent3" presStyleCnt="0"/>
      <dgm:spPr/>
    </dgm:pt>
    <dgm:pt modelId="{CB8641E0-0B8E-460C-9901-087C3EB25FB1}" type="pres">
      <dgm:prSet presAssocID="{C6892661-8BB5-4272-B705-67B7A3BA9A27}" presName="Accent" presStyleLbl="bgShp" presStyleIdx="2" presStyleCnt="6"/>
      <dgm:spPr/>
    </dgm:pt>
    <dgm:pt modelId="{DD10991C-99D4-4343-A34A-2C2E5DA0DD20}" type="pres">
      <dgm:prSet presAssocID="{C6892661-8BB5-4272-B705-67B7A3BA9A2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F7F3EB6-DDA3-4565-883D-C53389106269}" type="pres">
      <dgm:prSet presAssocID="{8BE31294-0B5B-4050-97DF-3D5EE5E6CAE4}" presName="Accent4" presStyleCnt="0"/>
      <dgm:spPr/>
    </dgm:pt>
    <dgm:pt modelId="{C79854DD-5ADE-4650-B7E1-51F18F106287}" type="pres">
      <dgm:prSet presAssocID="{8BE31294-0B5B-4050-97DF-3D5EE5E6CAE4}" presName="Accent" presStyleLbl="bgShp" presStyleIdx="3" presStyleCnt="6"/>
      <dgm:spPr/>
    </dgm:pt>
    <dgm:pt modelId="{447B054C-2A50-4715-8182-AC10060A4017}" type="pres">
      <dgm:prSet presAssocID="{8BE31294-0B5B-4050-97DF-3D5EE5E6CAE4}" presName="Child4" presStyleLbl="node1" presStyleIdx="3" presStyleCnt="6" custLinFactNeighborX="-5579" custLinFactNeighborY="5714">
        <dgm:presLayoutVars>
          <dgm:chMax val="0"/>
          <dgm:chPref val="0"/>
          <dgm:bulletEnabled val="1"/>
        </dgm:presLayoutVars>
      </dgm:prSet>
      <dgm:spPr/>
    </dgm:pt>
    <dgm:pt modelId="{5472E620-FD20-4B05-8B1D-8D53737CB868}" type="pres">
      <dgm:prSet presAssocID="{71FD0952-5920-42F8-B691-99F50026EFC9}" presName="Accent5" presStyleCnt="0"/>
      <dgm:spPr/>
    </dgm:pt>
    <dgm:pt modelId="{78369F43-E5BB-46F2-82AB-DCAF82A3A13E}" type="pres">
      <dgm:prSet presAssocID="{71FD0952-5920-42F8-B691-99F50026EFC9}" presName="Accent" presStyleLbl="bgShp" presStyleIdx="4" presStyleCnt="6"/>
      <dgm:spPr/>
    </dgm:pt>
    <dgm:pt modelId="{E3F30641-AA38-4E43-A83C-2D2AB29EC92A}" type="pres">
      <dgm:prSet presAssocID="{71FD0952-5920-42F8-B691-99F50026EFC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E3E2804-5F19-4FB6-9283-5581A0377720}" type="pres">
      <dgm:prSet presAssocID="{5468467E-0824-4CDA-A9B5-D56C9629B474}" presName="Accent6" presStyleCnt="0"/>
      <dgm:spPr/>
    </dgm:pt>
    <dgm:pt modelId="{082F3B70-5463-433B-BC5B-219BD95C0987}" type="pres">
      <dgm:prSet presAssocID="{5468467E-0824-4CDA-A9B5-D56C9629B474}" presName="Accent" presStyleLbl="bgShp" presStyleIdx="5" presStyleCnt="6"/>
      <dgm:spPr/>
    </dgm:pt>
    <dgm:pt modelId="{14991780-2208-4D96-BFAA-53D5EBACF7CA}" type="pres">
      <dgm:prSet presAssocID="{5468467E-0824-4CDA-A9B5-D56C9629B47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9471C03-0983-4972-86CA-345FAC10867E}" type="presOf" srcId="{C6892661-8BB5-4272-B705-67B7A3BA9A27}" destId="{DD10991C-99D4-4343-A34A-2C2E5DA0DD20}" srcOrd="0" destOrd="0" presId="urn:microsoft.com/office/officeart/2011/layout/HexagonRadial"/>
    <dgm:cxn modelId="{1895CC2F-AACF-41A6-AB5B-AE40B992EA58}" srcId="{937C608D-AFE1-4BA7-8148-A17E9B39685C}" destId="{1F0F2DCD-EC0F-4482-987E-66F57C1F9065}" srcOrd="0" destOrd="0" parTransId="{BAD12FA2-4B38-4A76-8EA1-CAF6FE54B6E4}" sibTransId="{7BC786C0-C9EA-4921-98B8-37D743AA91A8}"/>
    <dgm:cxn modelId="{D043B53C-2972-40BA-8B91-AB5B3DA68089}" type="presOf" srcId="{937C608D-AFE1-4BA7-8148-A17E9B39685C}" destId="{2D109B5C-CD7C-45E8-B2F2-AE376A300744}" srcOrd="0" destOrd="0" presId="urn:microsoft.com/office/officeart/2011/layout/HexagonRadial"/>
    <dgm:cxn modelId="{88323161-F6BF-44E4-B53D-A55B67DA39DC}" type="presOf" srcId="{4D1D9100-5939-4BDF-8321-28F7C64A8F64}" destId="{48A3EBC9-8768-4D8B-85D0-7B9D2A34A2B1}" srcOrd="0" destOrd="0" presId="urn:microsoft.com/office/officeart/2011/layout/HexagonRadial"/>
    <dgm:cxn modelId="{EFFAAB41-8485-4143-B423-6F0020D8DEDB}" srcId="{1F0F2DCD-EC0F-4482-987E-66F57C1F9065}" destId="{71FD0952-5920-42F8-B691-99F50026EFC9}" srcOrd="4" destOrd="0" parTransId="{BABD2BBB-E29B-4D5F-9742-CF6F17B0E522}" sibTransId="{0022B3CE-5F77-4486-9381-E325CA9E9482}"/>
    <dgm:cxn modelId="{D46F3B47-6D27-4468-90D4-F54E4CC340AD}" type="presOf" srcId="{71FD0952-5920-42F8-B691-99F50026EFC9}" destId="{E3F30641-AA38-4E43-A83C-2D2AB29EC92A}" srcOrd="0" destOrd="0" presId="urn:microsoft.com/office/officeart/2011/layout/HexagonRadial"/>
    <dgm:cxn modelId="{B9C2196C-CB5B-4771-B76E-A16CA015580B}" type="presOf" srcId="{8BE31294-0B5B-4050-97DF-3D5EE5E6CAE4}" destId="{447B054C-2A50-4715-8182-AC10060A4017}" srcOrd="0" destOrd="0" presId="urn:microsoft.com/office/officeart/2011/layout/HexagonRadial"/>
    <dgm:cxn modelId="{ECA05A4D-BE41-42EC-B6D7-2665E6674389}" type="presOf" srcId="{775B8F43-8C3B-4AC0-986E-CFBD55D9361F}" destId="{3627B29E-1159-4653-8C54-6A2D6A2E6F16}" srcOrd="0" destOrd="0" presId="urn:microsoft.com/office/officeart/2011/layout/HexagonRadial"/>
    <dgm:cxn modelId="{5395CA6D-1DB4-4EB8-82E2-CE623068F37D}" type="presOf" srcId="{1F0F2DCD-EC0F-4482-987E-66F57C1F9065}" destId="{5DA877CE-491F-4F18-BB5F-E0F996E0221E}" srcOrd="0" destOrd="0" presId="urn:microsoft.com/office/officeart/2011/layout/HexagonRadial"/>
    <dgm:cxn modelId="{11B50E87-B04E-4E00-8DF3-340E96881ABD}" srcId="{1F0F2DCD-EC0F-4482-987E-66F57C1F9065}" destId="{775B8F43-8C3B-4AC0-986E-CFBD55D9361F}" srcOrd="0" destOrd="0" parTransId="{6D391D6C-0F57-4D22-93A6-0EED2142CE1C}" sibTransId="{6BA50209-1243-4393-80E1-0663F2A0A9F7}"/>
    <dgm:cxn modelId="{A4C76A9B-3197-44BE-BAB2-9FA359D4593C}" srcId="{1F0F2DCD-EC0F-4482-987E-66F57C1F9065}" destId="{4D1D9100-5939-4BDF-8321-28F7C64A8F64}" srcOrd="1" destOrd="0" parTransId="{CA5227BE-48DD-464E-B75A-E31C3F467299}" sibTransId="{E40EE41F-757D-4549-9ACE-6B02DA080A4E}"/>
    <dgm:cxn modelId="{22C6979B-8E31-4BF9-A08E-AF11042565DE}" type="presOf" srcId="{5468467E-0824-4CDA-A9B5-D56C9629B474}" destId="{14991780-2208-4D96-BFAA-53D5EBACF7CA}" srcOrd="0" destOrd="0" presId="urn:microsoft.com/office/officeart/2011/layout/HexagonRadial"/>
    <dgm:cxn modelId="{54E16BDF-A5D5-47E2-8AC3-44D3B573D772}" srcId="{1F0F2DCD-EC0F-4482-987E-66F57C1F9065}" destId="{5468467E-0824-4CDA-A9B5-D56C9629B474}" srcOrd="5" destOrd="0" parTransId="{CE65AB29-49B1-4693-929A-E32495CE6D8A}" sibTransId="{56DBF34F-9402-4589-800E-C8FE77E2DB48}"/>
    <dgm:cxn modelId="{3ECF18E5-4D11-476D-97C4-1BAC081F2822}" srcId="{1F0F2DCD-EC0F-4482-987E-66F57C1F9065}" destId="{C6892661-8BB5-4272-B705-67B7A3BA9A27}" srcOrd="2" destOrd="0" parTransId="{AD6869B0-85A8-4E0E-8273-1F1BED6275CE}" sibTransId="{7704CAC4-C483-4316-AD3D-75D5377E3AE4}"/>
    <dgm:cxn modelId="{930E9BFB-F463-48A7-843F-69A4C9142C22}" srcId="{1F0F2DCD-EC0F-4482-987E-66F57C1F9065}" destId="{8BE31294-0B5B-4050-97DF-3D5EE5E6CAE4}" srcOrd="3" destOrd="0" parTransId="{207A044B-047C-4DE8-8668-5B4C8AF5AA21}" sibTransId="{1C89BAD8-034B-45B6-9660-7A55F001B8DA}"/>
    <dgm:cxn modelId="{675B88B6-C5E0-422E-8BB8-27F1C3FAD8EC}" type="presParOf" srcId="{2D109B5C-CD7C-45E8-B2F2-AE376A300744}" destId="{5DA877CE-491F-4F18-BB5F-E0F996E0221E}" srcOrd="0" destOrd="0" presId="urn:microsoft.com/office/officeart/2011/layout/HexagonRadial"/>
    <dgm:cxn modelId="{20F3A6C3-B374-4CCE-8BBA-18C4166C300D}" type="presParOf" srcId="{2D109B5C-CD7C-45E8-B2F2-AE376A300744}" destId="{E600A985-56DA-4954-ADC9-73558F6716A4}" srcOrd="1" destOrd="0" presId="urn:microsoft.com/office/officeart/2011/layout/HexagonRadial"/>
    <dgm:cxn modelId="{08319CDB-51FC-4C16-8D6F-79FAAD34EAD8}" type="presParOf" srcId="{E600A985-56DA-4954-ADC9-73558F6716A4}" destId="{6519EBB2-3DF7-4BC4-A6F9-22F1B4C569C9}" srcOrd="0" destOrd="0" presId="urn:microsoft.com/office/officeart/2011/layout/HexagonRadial"/>
    <dgm:cxn modelId="{78416B5E-4F22-404F-869A-8B8E57C1EE70}" type="presParOf" srcId="{2D109B5C-CD7C-45E8-B2F2-AE376A300744}" destId="{3627B29E-1159-4653-8C54-6A2D6A2E6F16}" srcOrd="2" destOrd="0" presId="urn:microsoft.com/office/officeart/2011/layout/HexagonRadial"/>
    <dgm:cxn modelId="{6C945552-9203-44A4-A05E-828701DA92F5}" type="presParOf" srcId="{2D109B5C-CD7C-45E8-B2F2-AE376A300744}" destId="{362ACDBA-1D65-4571-B5A1-277413A1B2B2}" srcOrd="3" destOrd="0" presId="urn:microsoft.com/office/officeart/2011/layout/HexagonRadial"/>
    <dgm:cxn modelId="{33E9B540-6563-48BD-80B3-46E54C710993}" type="presParOf" srcId="{362ACDBA-1D65-4571-B5A1-277413A1B2B2}" destId="{A5D2FB52-58DA-4B51-A3F1-554F8D5AA824}" srcOrd="0" destOrd="0" presId="urn:microsoft.com/office/officeart/2011/layout/HexagonRadial"/>
    <dgm:cxn modelId="{A7A0C70F-9D37-43DD-A64C-2292640E681E}" type="presParOf" srcId="{2D109B5C-CD7C-45E8-B2F2-AE376A300744}" destId="{48A3EBC9-8768-4D8B-85D0-7B9D2A34A2B1}" srcOrd="4" destOrd="0" presId="urn:microsoft.com/office/officeart/2011/layout/HexagonRadial"/>
    <dgm:cxn modelId="{EF9601E5-2374-4E9A-A830-74A2D14E1EE9}" type="presParOf" srcId="{2D109B5C-CD7C-45E8-B2F2-AE376A300744}" destId="{9A8E4B93-DB6D-4BC7-96EE-7D692BE99F0C}" srcOrd="5" destOrd="0" presId="urn:microsoft.com/office/officeart/2011/layout/HexagonRadial"/>
    <dgm:cxn modelId="{E93D0641-A1DE-4455-B060-E8444B33DF4E}" type="presParOf" srcId="{9A8E4B93-DB6D-4BC7-96EE-7D692BE99F0C}" destId="{CB8641E0-0B8E-460C-9901-087C3EB25FB1}" srcOrd="0" destOrd="0" presId="urn:microsoft.com/office/officeart/2011/layout/HexagonRadial"/>
    <dgm:cxn modelId="{BBB4BA4F-1CB4-4CDD-AAA8-6C4608609A2D}" type="presParOf" srcId="{2D109B5C-CD7C-45E8-B2F2-AE376A300744}" destId="{DD10991C-99D4-4343-A34A-2C2E5DA0DD20}" srcOrd="6" destOrd="0" presId="urn:microsoft.com/office/officeart/2011/layout/HexagonRadial"/>
    <dgm:cxn modelId="{22391462-930E-4BD5-92BF-1899333FEBC1}" type="presParOf" srcId="{2D109B5C-CD7C-45E8-B2F2-AE376A300744}" destId="{EF7F3EB6-DDA3-4565-883D-C53389106269}" srcOrd="7" destOrd="0" presId="urn:microsoft.com/office/officeart/2011/layout/HexagonRadial"/>
    <dgm:cxn modelId="{75C0DE5A-780E-4546-91D1-935C3A5E53C4}" type="presParOf" srcId="{EF7F3EB6-DDA3-4565-883D-C53389106269}" destId="{C79854DD-5ADE-4650-B7E1-51F18F106287}" srcOrd="0" destOrd="0" presId="urn:microsoft.com/office/officeart/2011/layout/HexagonRadial"/>
    <dgm:cxn modelId="{9F753923-28FB-4209-82EB-A89FDEE0370E}" type="presParOf" srcId="{2D109B5C-CD7C-45E8-B2F2-AE376A300744}" destId="{447B054C-2A50-4715-8182-AC10060A4017}" srcOrd="8" destOrd="0" presId="urn:microsoft.com/office/officeart/2011/layout/HexagonRadial"/>
    <dgm:cxn modelId="{5FC3E192-3189-4FB7-89EE-7726DCB0F78A}" type="presParOf" srcId="{2D109B5C-CD7C-45E8-B2F2-AE376A300744}" destId="{5472E620-FD20-4B05-8B1D-8D53737CB868}" srcOrd="9" destOrd="0" presId="urn:microsoft.com/office/officeart/2011/layout/HexagonRadial"/>
    <dgm:cxn modelId="{615FA49F-D3B0-426A-A752-2E3EC3C34747}" type="presParOf" srcId="{5472E620-FD20-4B05-8B1D-8D53737CB868}" destId="{78369F43-E5BB-46F2-82AB-DCAF82A3A13E}" srcOrd="0" destOrd="0" presId="urn:microsoft.com/office/officeart/2011/layout/HexagonRadial"/>
    <dgm:cxn modelId="{FFDB76EB-8BF0-4DB9-8F27-88134694EE85}" type="presParOf" srcId="{2D109B5C-CD7C-45E8-B2F2-AE376A300744}" destId="{E3F30641-AA38-4E43-A83C-2D2AB29EC92A}" srcOrd="10" destOrd="0" presId="urn:microsoft.com/office/officeart/2011/layout/HexagonRadial"/>
    <dgm:cxn modelId="{6641E22D-1CD7-4D95-8BC2-DF1BF2C785FE}" type="presParOf" srcId="{2D109B5C-CD7C-45E8-B2F2-AE376A300744}" destId="{AE3E2804-5F19-4FB6-9283-5581A0377720}" srcOrd="11" destOrd="0" presId="urn:microsoft.com/office/officeart/2011/layout/HexagonRadial"/>
    <dgm:cxn modelId="{D6B779C1-7882-431C-8001-AA963CBA7144}" type="presParOf" srcId="{AE3E2804-5F19-4FB6-9283-5581A0377720}" destId="{082F3B70-5463-433B-BC5B-219BD95C0987}" srcOrd="0" destOrd="0" presId="urn:microsoft.com/office/officeart/2011/layout/HexagonRadial"/>
    <dgm:cxn modelId="{8FC0ABC1-3C8A-4FEE-B888-7C7554895D1F}" type="presParOf" srcId="{2D109B5C-CD7C-45E8-B2F2-AE376A300744}" destId="{14991780-2208-4D96-BFAA-53D5EBACF7C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877CE-491F-4F18-BB5F-E0F996E0221E}">
      <dsp:nvSpPr>
        <dsp:cNvPr id="0" name=""/>
        <dsp:cNvSpPr/>
      </dsp:nvSpPr>
      <dsp:spPr>
        <a:xfrm>
          <a:off x="2891564" y="1635704"/>
          <a:ext cx="2079051" cy="17984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Business</a:t>
          </a:r>
        </a:p>
      </dsp:txBody>
      <dsp:txXfrm>
        <a:off x="3236092" y="1933735"/>
        <a:ext cx="1389995" cy="1202401"/>
      </dsp:txXfrm>
    </dsp:sp>
    <dsp:sp modelId="{A5D2FB52-58DA-4B51-A3F1-554F8D5AA824}">
      <dsp:nvSpPr>
        <dsp:cNvPr id="0" name=""/>
        <dsp:cNvSpPr/>
      </dsp:nvSpPr>
      <dsp:spPr>
        <a:xfrm>
          <a:off x="4193450" y="775261"/>
          <a:ext cx="784420" cy="6758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7B29E-1159-4653-8C54-6A2D6A2E6F16}">
      <dsp:nvSpPr>
        <dsp:cNvPr id="0" name=""/>
        <dsp:cNvSpPr/>
      </dsp:nvSpPr>
      <dsp:spPr>
        <a:xfrm>
          <a:off x="3083075" y="0"/>
          <a:ext cx="1703768" cy="14739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Get ahead of Future Law</a:t>
          </a:r>
        </a:p>
      </dsp:txBody>
      <dsp:txXfrm>
        <a:off x="3365426" y="244266"/>
        <a:ext cx="1139066" cy="985427"/>
      </dsp:txXfrm>
    </dsp:sp>
    <dsp:sp modelId="{CB8641E0-0B8E-460C-9901-087C3EB25FB1}">
      <dsp:nvSpPr>
        <dsp:cNvPr id="0" name=""/>
        <dsp:cNvSpPr/>
      </dsp:nvSpPr>
      <dsp:spPr>
        <a:xfrm>
          <a:off x="5108929" y="2038799"/>
          <a:ext cx="784420" cy="6758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3EBC9-8768-4D8B-85D0-7B9D2A34A2B1}">
      <dsp:nvSpPr>
        <dsp:cNvPr id="0" name=""/>
        <dsp:cNvSpPr/>
      </dsp:nvSpPr>
      <dsp:spPr>
        <a:xfrm>
          <a:off x="4645628" y="906583"/>
          <a:ext cx="1703768" cy="14739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Attract Investors, meet ESG obligations</a:t>
          </a:r>
        </a:p>
      </dsp:txBody>
      <dsp:txXfrm>
        <a:off x="4927979" y="1150849"/>
        <a:ext cx="1139066" cy="985427"/>
      </dsp:txXfrm>
    </dsp:sp>
    <dsp:sp modelId="{C79854DD-5ADE-4650-B7E1-51F18F106287}">
      <dsp:nvSpPr>
        <dsp:cNvPr id="0" name=""/>
        <dsp:cNvSpPr/>
      </dsp:nvSpPr>
      <dsp:spPr>
        <a:xfrm>
          <a:off x="4472978" y="3465097"/>
          <a:ext cx="784420" cy="6758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0991C-99D4-4343-A34A-2C2E5DA0DD20}">
      <dsp:nvSpPr>
        <dsp:cNvPr id="0" name=""/>
        <dsp:cNvSpPr/>
      </dsp:nvSpPr>
      <dsp:spPr>
        <a:xfrm>
          <a:off x="4645628" y="2688822"/>
          <a:ext cx="1703768" cy="14739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Build trust with customers and supply chain</a:t>
          </a:r>
        </a:p>
      </dsp:txBody>
      <dsp:txXfrm>
        <a:off x="4927979" y="2933088"/>
        <a:ext cx="1139066" cy="985427"/>
      </dsp:txXfrm>
    </dsp:sp>
    <dsp:sp modelId="{78369F43-E5BB-46F2-82AB-DCAF82A3A13E}">
      <dsp:nvSpPr>
        <dsp:cNvPr id="0" name=""/>
        <dsp:cNvSpPr/>
      </dsp:nvSpPr>
      <dsp:spPr>
        <a:xfrm>
          <a:off x="2895433" y="3613152"/>
          <a:ext cx="784420" cy="6758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B054C-2A50-4715-8182-AC10060A4017}">
      <dsp:nvSpPr>
        <dsp:cNvPr id="0" name=""/>
        <dsp:cNvSpPr/>
      </dsp:nvSpPr>
      <dsp:spPr>
        <a:xfrm>
          <a:off x="2988021" y="3596420"/>
          <a:ext cx="1703768" cy="14739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Manage risks, Profit and Loss and Balance Sheet</a:t>
          </a:r>
        </a:p>
      </dsp:txBody>
      <dsp:txXfrm>
        <a:off x="3270372" y="3840686"/>
        <a:ext cx="1139066" cy="985427"/>
      </dsp:txXfrm>
    </dsp:sp>
    <dsp:sp modelId="{082F3B70-5463-433B-BC5B-219BD95C0987}">
      <dsp:nvSpPr>
        <dsp:cNvPr id="0" name=""/>
        <dsp:cNvSpPr/>
      </dsp:nvSpPr>
      <dsp:spPr>
        <a:xfrm>
          <a:off x="1964962" y="2350121"/>
          <a:ext cx="784420" cy="6758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0641-AA38-4E43-A83C-2D2AB29EC92A}">
      <dsp:nvSpPr>
        <dsp:cNvPr id="0" name=""/>
        <dsp:cNvSpPr/>
      </dsp:nvSpPr>
      <dsp:spPr>
        <a:xfrm>
          <a:off x="1513267" y="2689836"/>
          <a:ext cx="1703768" cy="14739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Climate Adaptation and Mitigation, manage future  Costs</a:t>
          </a:r>
        </a:p>
      </dsp:txBody>
      <dsp:txXfrm>
        <a:off x="1795618" y="2934102"/>
        <a:ext cx="1139066" cy="985427"/>
      </dsp:txXfrm>
    </dsp:sp>
    <dsp:sp modelId="{14991780-2208-4D96-BFAA-53D5EBACF7CA}">
      <dsp:nvSpPr>
        <dsp:cNvPr id="0" name=""/>
        <dsp:cNvSpPr/>
      </dsp:nvSpPr>
      <dsp:spPr>
        <a:xfrm>
          <a:off x="1513267" y="904555"/>
          <a:ext cx="1703768" cy="14739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Retain Talented Workforce</a:t>
          </a:r>
        </a:p>
      </dsp:txBody>
      <dsp:txXfrm>
        <a:off x="1795618" y="1148821"/>
        <a:ext cx="1139066" cy="985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02/03/2026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02/03/2026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02/03/2026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0587-1E4B-49A5-BED7-B7935D57CA69}" type="datetimeFigureOut">
              <a:rPr lang="en-GB" smtClean="0"/>
              <a:pPr/>
              <a:t>02/03/2026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70587-1E4B-49A5-BED7-B7935D57CA69}" type="datetimeFigureOut">
              <a:rPr lang="en-GB" smtClean="0"/>
              <a:pPr/>
              <a:t>02/03/2026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BACD9-4673-4AD3-A0C9-172AE1B2F9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A3B1E1-3E42-44EB-97BF-7527EE627EE5}"/>
              </a:ext>
            </a:extLst>
          </p:cNvPr>
          <p:cNvSpPr/>
          <p:nvPr userDrawn="1"/>
        </p:nvSpPr>
        <p:spPr>
          <a:xfrm>
            <a:off x="2208" y="6313490"/>
            <a:ext cx="12192000" cy="544510"/>
          </a:xfrm>
          <a:prstGeom prst="rect">
            <a:avLst/>
          </a:prstGeom>
          <a:solidFill>
            <a:srgbClr val="009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D00A6A-00D7-431A-99DF-582EF43D9B1D}"/>
              </a:ext>
            </a:extLst>
          </p:cNvPr>
          <p:cNvSpPr txBox="1"/>
          <p:nvPr userDrawn="1"/>
        </p:nvSpPr>
        <p:spPr>
          <a:xfrm>
            <a:off x="263352" y="643185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unagreaterlincolnshire.org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8A2AF-F657-42C0-8E13-3C84168D49DC}"/>
              </a:ext>
            </a:extLst>
          </p:cNvPr>
          <p:cNvSpPr txBox="1"/>
          <p:nvPr userDrawn="1"/>
        </p:nvSpPr>
        <p:spPr>
          <a:xfrm>
            <a:off x="10632504" y="643185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#bethechange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9DD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rgbClr val="6C75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kern="1200">
          <a:solidFill>
            <a:srgbClr val="6C75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rgbClr val="6C75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kern="1200">
          <a:solidFill>
            <a:srgbClr val="6C75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b="0" kern="1200">
          <a:solidFill>
            <a:srgbClr val="6C75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erringfarm.co.uk/responsive-farm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gbinnovation.com/about-us/circular-econom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nagreaterlincolnshir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ame&#10;&#10;Description automatically generated">
            <a:extLst>
              <a:ext uri="{FF2B5EF4-FFF2-40B4-BE49-F238E27FC236}">
                <a16:creationId xmlns:a16="http://schemas.microsoft.com/office/drawing/2014/main" id="{05496B22-5AA6-4238-A82D-31A923B340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r="21330"/>
          <a:stretch/>
        </p:blipFill>
        <p:spPr>
          <a:xfrm>
            <a:off x="2140051" y="-27384"/>
            <a:ext cx="10074120" cy="68529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A5E0BAC-CDD1-4C88-A44E-5CA652D3D8CA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F18CCB-9A62-4B6C-A8D6-FA678A041F62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0BD683-B596-4511-AF22-730837B63334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1C921D-ECE2-4771-9A34-56FB82D938E3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71BB01C-58BD-4CBB-9585-02A991FB92D8}"/>
              </a:ext>
            </a:extLst>
          </p:cNvPr>
          <p:cNvSpPr/>
          <p:nvPr/>
        </p:nvSpPr>
        <p:spPr>
          <a:xfrm>
            <a:off x="9984432" y="-27384"/>
            <a:ext cx="1656184" cy="169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58B4F6E-FD3F-4882-A7BA-2A8440271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377280"/>
            <a:ext cx="1048175" cy="94126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C9013B-060F-4CC3-BAF0-078CBBEF3EAC}"/>
              </a:ext>
            </a:extLst>
          </p:cNvPr>
          <p:cNvSpPr/>
          <p:nvPr/>
        </p:nvSpPr>
        <p:spPr>
          <a:xfrm>
            <a:off x="1" y="1"/>
            <a:ext cx="3719736" cy="4149080"/>
          </a:xfrm>
          <a:custGeom>
            <a:avLst/>
            <a:gdLst>
              <a:gd name="connsiteX0" fmla="*/ 5548543 w 5548543"/>
              <a:gd name="connsiteY0" fmla="*/ 0 h 6702641"/>
              <a:gd name="connsiteX1" fmla="*/ 4119238 w 5548543"/>
              <a:gd name="connsiteY1" fmla="*/ 6702641 h 6702641"/>
              <a:gd name="connsiteX2" fmla="*/ 0 w 5548543"/>
              <a:gd name="connsiteY2" fmla="*/ 6702641 h 6702641"/>
              <a:gd name="connsiteX3" fmla="*/ 0 w 5548543"/>
              <a:gd name="connsiteY3" fmla="*/ 35511 h 6702641"/>
              <a:gd name="connsiteX4" fmla="*/ 5548543 w 5548543"/>
              <a:gd name="connsiteY4" fmla="*/ 0 h 670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543" h="6702641">
                <a:moveTo>
                  <a:pt x="5548543" y="0"/>
                </a:moveTo>
                <a:lnTo>
                  <a:pt x="4119238" y="6702641"/>
                </a:lnTo>
                <a:lnTo>
                  <a:pt x="0" y="6702641"/>
                </a:lnTo>
                <a:lnTo>
                  <a:pt x="0" y="35511"/>
                </a:lnTo>
                <a:lnTo>
                  <a:pt x="5548543" y="0"/>
                </a:lnTo>
                <a:close/>
              </a:path>
            </a:pathLst>
          </a:custGeom>
          <a:solidFill>
            <a:srgbClr val="4F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384" y="1132003"/>
            <a:ext cx="4317504" cy="1470025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Greater Lincolnshire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88" y="2612994"/>
            <a:ext cx="3046040" cy="1896126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Introductory Presentation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99C28-1169-4DD4-01AC-297425990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BF29-5F82-32B8-6BA1-43786E1A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84" y="295991"/>
            <a:ext cx="2750096" cy="165444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9DDA"/>
                </a:solidFill>
              </a:rPr>
              <a:t>Doughnut Economics</a:t>
            </a:r>
            <a:br>
              <a:rPr lang="en-GB" dirty="0">
                <a:solidFill>
                  <a:srgbClr val="009DDA"/>
                </a:solidFill>
              </a:rPr>
            </a:br>
            <a:r>
              <a:rPr lang="en-GB" sz="2400" dirty="0">
                <a:solidFill>
                  <a:srgbClr val="009DDA"/>
                </a:solidFill>
              </a:rPr>
              <a:t>Kate Rowarth</a:t>
            </a:r>
            <a:endParaRPr lang="en-GB" dirty="0">
              <a:solidFill>
                <a:srgbClr val="009DD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F993-404B-681D-6D0B-4782C535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0" y="2106961"/>
            <a:ext cx="3528392" cy="370222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GB" sz="3000" b="1" dirty="0"/>
              <a:t>Eg:</a:t>
            </a:r>
            <a:br>
              <a:rPr lang="en-GB" sz="3000" b="1" dirty="0"/>
            </a:br>
            <a:r>
              <a:rPr lang="en-GB" sz="3000" b="1" dirty="0">
                <a:hlinkClick r:id="rId2"/>
              </a:rPr>
              <a:t>Herring Farm</a:t>
            </a:r>
            <a:endParaRPr lang="en-GB" sz="3000" b="1" dirty="0"/>
          </a:p>
          <a:p>
            <a:pPr marL="457200" lvl="1" indent="0">
              <a:buNone/>
            </a:pPr>
            <a:r>
              <a:rPr lang="en-GB" b="1" dirty="0" err="1"/>
              <a:t>Walesby</a:t>
            </a:r>
            <a:endParaRPr lang="en-GB" b="1" dirty="0"/>
          </a:p>
          <a:p>
            <a:pPr marL="457200" lvl="1" indent="0">
              <a:buNone/>
            </a:pPr>
            <a:r>
              <a:rPr lang="en-GB" dirty="0"/>
              <a:t>Regenerative Farming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b="1" dirty="0"/>
              <a:t>‘Despite all our accomplishments we owe our existence to a six-inch layer of topsoil and the fact it rains’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65B92C-3CF0-3F11-E6C2-0C22489F68E5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8594F2-0E8D-0BB8-EC22-FBF5EEB106F8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4ABC09-2189-E152-F47F-6D2FF763628A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5AA00F-8E16-F27C-F94C-BC58A3561AB1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644520B-8BF7-8176-1593-221AC3255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pic>
        <p:nvPicPr>
          <p:cNvPr id="5" name="Picture 4" descr="undefined">
            <a:extLst>
              <a:ext uri="{FF2B5EF4-FFF2-40B4-BE49-F238E27FC236}">
                <a16:creationId xmlns:a16="http://schemas.microsoft.com/office/drawing/2014/main" id="{752A1248-4C1F-C82A-490F-0217B745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88640"/>
            <a:ext cx="6863233" cy="5941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79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9DDA"/>
                </a:solidFill>
              </a:rPr>
              <a:t>Circular Economy do not design for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5408" y="1560372"/>
            <a:ext cx="2596347" cy="4316899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GB" dirty="0"/>
              <a:t>Eg:</a:t>
            </a:r>
            <a:br>
              <a:rPr lang="en-GB" dirty="0"/>
            </a:br>
            <a:r>
              <a:rPr lang="en-GB" dirty="0">
                <a:hlinkClick r:id="rId2"/>
              </a:rPr>
              <a:t>BGB Innovation Ltd </a:t>
            </a:r>
            <a:r>
              <a:rPr lang="en-GB" dirty="0"/>
              <a:t>Grantham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‘Alongside our partners, reduce waste in everything we do’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 </a:t>
            </a:r>
            <a:r>
              <a:rPr lang="en-GB" b="1" dirty="0"/>
              <a:t>Protect the Environment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8DA881-29A6-44DF-88CC-99B0D4666C87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08B02A-96E9-47EB-AE27-0639BA131265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DAE81C-99C2-477A-B2C8-8C74463A537F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BD3652-C9C0-4806-8FC4-86AA10D2A1AD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CAF9B0-5738-4394-80FD-61194A5E7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pic>
        <p:nvPicPr>
          <p:cNvPr id="5" name="Picture 4" descr="The Circular Economy - Everything You Need to Know | Insights | Arowana">
            <a:extLst>
              <a:ext uri="{FF2B5EF4-FFF2-40B4-BE49-F238E27FC236}">
                <a16:creationId xmlns:a16="http://schemas.microsoft.com/office/drawing/2014/main" id="{07DECEF3-191A-B45A-AC87-0AB70C91C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9957"/>
            <a:ext cx="8009740" cy="4782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33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64BCAE-11AC-4162-8DE4-B9E5E459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Sustainable Development and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Meeting present needs without compromising future generations, balancing economic growth, environmental protection and social inclusion</a:t>
            </a:r>
          </a:p>
          <a:p>
            <a:endParaRPr lang="en-GB" b="1" dirty="0"/>
          </a:p>
          <a:p>
            <a:r>
              <a:rPr lang="en-GB" b="1" dirty="0"/>
              <a:t>SDG: UN 2030 Sustainable Development Goals </a:t>
            </a:r>
          </a:p>
          <a:p>
            <a:r>
              <a:rPr lang="en-GB" b="1" dirty="0"/>
              <a:t>ESG: Environmental Social and Governance Standards</a:t>
            </a:r>
          </a:p>
          <a:p>
            <a:r>
              <a:rPr lang="en-GB" b="1" dirty="0"/>
              <a:t>BNG: Biodiversity Net Gain</a:t>
            </a:r>
          </a:p>
          <a:p>
            <a:r>
              <a:rPr lang="en-GB" b="1" dirty="0"/>
              <a:t>ISO 14001: Environmental Management Systems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ACAF9B0-5738-4394-80FD-61194A5E7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AEEC2-F8A3-57AE-4BA6-F06EC7B72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64CE-F6E2-A107-9CA8-2A64BC107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382944" cy="11430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9DDA"/>
                </a:solidFill>
                <a:latin typeface="+mn-lt"/>
              </a:rPr>
              <a:t>Smaller businesses and Sustainable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E8890-F61E-4545-4E12-E6E1DBB25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20281"/>
            <a:ext cx="10972800" cy="460647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AF6CCA-EEAF-2C43-2B7D-9C3CEFA7566D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3C133F-148D-072C-97D3-0F55CA5E1B46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5BB6F7-86B6-7396-1082-370F89A61849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8401DB-630A-B9C8-687F-E6C56330C155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06903A2-D035-B1D0-7BA5-297E1075C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E55E50-28FD-0CF2-8184-90DE00E41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918047"/>
              </p:ext>
            </p:extLst>
          </p:nvPr>
        </p:nvGraphicFramePr>
        <p:xfrm>
          <a:off x="1559496" y="1302294"/>
          <a:ext cx="7862664" cy="507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82A0E25-BE2D-215C-6312-FA93D6710293}"/>
              </a:ext>
            </a:extLst>
          </p:cNvPr>
          <p:cNvSpPr txBox="1"/>
          <p:nvPr/>
        </p:nvSpPr>
        <p:spPr>
          <a:xfrm>
            <a:off x="8616280" y="1916849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Or BAU… Business as Usual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FA186A-C03D-835B-64AB-7F695F9D18E7}"/>
              </a:ext>
            </a:extLst>
          </p:cNvPr>
          <p:cNvSpPr txBox="1"/>
          <p:nvPr/>
        </p:nvSpPr>
        <p:spPr>
          <a:xfrm>
            <a:off x="609600" y="1844824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Seize opportunities …</a:t>
            </a:r>
          </a:p>
        </p:txBody>
      </p:sp>
    </p:spTree>
    <p:extLst>
      <p:ext uri="{BB962C8B-B14F-4D97-AF65-F5344CB8AC3E}">
        <p14:creationId xmlns:p14="http://schemas.microsoft.com/office/powerpoint/2010/main" val="2090754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9DDA"/>
                </a:solidFill>
                <a:latin typeface="+mn-lt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1487"/>
            <a:ext cx="10972800" cy="46064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24000" b="1" dirty="0">
                <a:latin typeface="+mn-lt"/>
              </a:rPr>
              <a:t>Our Challenge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8DA881-29A6-44DF-88CC-99B0D4666C87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08B02A-96E9-47EB-AE27-0639BA131265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DAE81C-99C2-477A-B2C8-8C74463A537F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BD3652-C9C0-4806-8FC4-86AA10D2A1AD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CAF9B0-5738-4394-80FD-61194A5E7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34C6-1AE7-4CC0-9A69-794492E70FF8}"/>
              </a:ext>
            </a:extLst>
          </p:cNvPr>
          <p:cNvSpPr txBox="1"/>
          <p:nvPr/>
        </p:nvSpPr>
        <p:spPr>
          <a:xfrm>
            <a:off x="983432" y="2780928"/>
            <a:ext cx="91450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5400" b="1" dirty="0">
                <a:solidFill>
                  <a:srgbClr val="009DDA"/>
                </a:solidFill>
                <a:cs typeface="Arial" panose="020B0604020202020204" pitchFamily="34" charset="0"/>
              </a:rPr>
              <a:t>“if not you then who, if not now then when”</a:t>
            </a:r>
            <a:endParaRPr lang="en-GB" sz="5400" dirty="0">
              <a:solidFill>
                <a:srgbClr val="009DD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3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64BCAE-11AC-4162-8DE4-B9E5E459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080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rgbClr val="009DDA"/>
                </a:solidFill>
              </a:rPr>
              <a:t>Thankyou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EDF867A-2716-41AE-B489-D7CF997FE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3462734"/>
            <a:ext cx="1228195" cy="110291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C7A92D-F9A7-450C-A5DC-89FCC7B8E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99932"/>
            <a:ext cx="109728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/>
              <a:t>unagreaterlincolnshire.org </a:t>
            </a:r>
          </a:p>
          <a:p>
            <a:pPr lvl="1"/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577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917C6-D2BA-B3C3-8C81-B28629A39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B91B-DDE8-1B4C-DCE3-DBEF8844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rgbClr val="009DD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A5E2B-D4E4-30E1-3576-45D9F838C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20281"/>
            <a:ext cx="10972800" cy="460647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EB158-BB04-4786-A6B8-DA87C0E75C6A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61F7FB-D2AA-377A-DDB2-845CF4E9431B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0E626D-6A72-8C72-599E-3957828B10F7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08FFEE-0DBF-AF21-127B-99A782C7FDE0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09853A8-86FD-F8EE-CBA9-62E0B7553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64BCAE-11AC-4162-8DE4-B9E5E459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000" b="1" dirty="0">
                <a:latin typeface="+mn-lt"/>
              </a:rPr>
              <a:t>Introductions: Clive Wilson, Chair UNA Greater Lincolnshire</a:t>
            </a:r>
          </a:p>
          <a:p>
            <a:r>
              <a:rPr lang="en-GB" sz="3000" b="1" dirty="0">
                <a:latin typeface="+mn-lt"/>
              </a:rPr>
              <a:t>Background to UNAGL         </a:t>
            </a:r>
            <a:r>
              <a:rPr lang="en-GB" sz="3000" b="1" dirty="0">
                <a:latin typeface="+mn-lt"/>
                <a:hlinkClick r:id="rId2"/>
              </a:rPr>
              <a:t>https://www.unagreaterlincolnshire.org/</a:t>
            </a:r>
            <a:endParaRPr lang="en-GB" sz="3000" b="1" dirty="0">
              <a:latin typeface="+mn-lt"/>
            </a:endParaRPr>
          </a:p>
          <a:p>
            <a:r>
              <a:rPr lang="en-GB" sz="3000" b="1" dirty="0">
                <a:latin typeface="+mn-lt"/>
              </a:rPr>
              <a:t>Purpose(s) of UNA GL</a:t>
            </a:r>
          </a:p>
          <a:p>
            <a:r>
              <a:rPr lang="en-GB" sz="3000" b="1" dirty="0">
                <a:latin typeface="+mn-lt"/>
              </a:rPr>
              <a:t>UN 2030 Sustainable Development Goals</a:t>
            </a:r>
          </a:p>
          <a:p>
            <a:endParaRPr lang="en-GB" sz="3000" b="1" dirty="0">
              <a:latin typeface="+mn-lt"/>
            </a:endParaRPr>
          </a:p>
          <a:p>
            <a:r>
              <a:rPr lang="en-GB" sz="3000" b="1" dirty="0">
                <a:latin typeface="+mn-lt"/>
              </a:rPr>
              <a:t>Business and Sustainable Development</a:t>
            </a:r>
            <a:br>
              <a:rPr lang="en-GB" sz="3000" b="1" dirty="0">
                <a:latin typeface="+mn-lt"/>
              </a:rPr>
            </a:br>
            <a:r>
              <a:rPr lang="en-GB" sz="3000" b="1" dirty="0">
                <a:latin typeface="+mn-lt"/>
              </a:rPr>
              <a:t>Invitations to get involved in new thinking and actions</a:t>
            </a:r>
          </a:p>
          <a:p>
            <a:pPr marL="0" indent="0">
              <a:buNone/>
            </a:pPr>
            <a:endParaRPr lang="en-GB" sz="3000" b="1" dirty="0">
              <a:latin typeface="+mn-lt"/>
            </a:endParaRPr>
          </a:p>
          <a:p>
            <a:r>
              <a:rPr lang="en-GB" sz="3000" b="1" dirty="0">
                <a:latin typeface="+mn-lt"/>
              </a:rPr>
              <a:t>Q&amp;A Session</a:t>
            </a:r>
          </a:p>
          <a:p>
            <a:endParaRPr lang="en-GB" sz="3000" b="1" dirty="0">
              <a:latin typeface="+mn-lt"/>
            </a:endParaRPr>
          </a:p>
          <a:p>
            <a:r>
              <a:rPr lang="en-GB" sz="3000" b="1" dirty="0">
                <a:latin typeface="+mn-lt"/>
              </a:rPr>
              <a:t>Conclusions and thanks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ACAF9B0-5738-4394-80FD-61194A5E7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C76E7-FA86-E275-5A0F-2DB0B8678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E13AE1-CC2B-5719-ACBA-82DE97A7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Sustainable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A9FB8-2AB3-B79C-0885-ED725AFE6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latin typeface="+mn-lt"/>
              </a:rPr>
              <a:t>Meeting present needs, without compromising future generations, balancing economic growth, environmental protection and social inclusion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19471E1-6892-0869-EC30-30B823BDD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5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4EA14-7280-0A36-6A0F-8ED5EF97F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2711-5CD3-0AC7-14F3-6A2FEF9C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878888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9DDA"/>
                </a:solidFill>
              </a:rPr>
              <a:t>UNA Greater Lincolnshire Background &amp; Purpose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DE54C-A568-92C5-55D6-403EDEBB9489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C824C9-0732-B546-331C-8ADD019C4B1A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8C1DC6-D4E8-471A-A8FC-11406190E107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DEEE17-5FC7-0268-312A-3D90881E8E92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981AD12-6043-1DFD-B57E-CDEB31FDA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17859A-BB38-D9D8-2F4A-C644FC987F4B}"/>
              </a:ext>
            </a:extLst>
          </p:cNvPr>
          <p:cNvSpPr txBox="1"/>
          <p:nvPr/>
        </p:nvSpPr>
        <p:spPr>
          <a:xfrm>
            <a:off x="695400" y="1340768"/>
            <a:ext cx="96490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br>
              <a:rPr lang="en-GB" sz="4000" dirty="0">
                <a:solidFill>
                  <a:srgbClr val="009D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rgbClr val="009D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009D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4000" dirty="0">
                <a:solidFill>
                  <a:srgbClr val="009D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GB" sz="4000" dirty="0">
              <a:solidFill>
                <a:srgbClr val="009D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AF4E70C-2632-EC3B-419E-85FCE7E0F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66" y="1659695"/>
            <a:ext cx="10733251" cy="4672523"/>
          </a:xfrm>
        </p:spPr>
        <p:txBody>
          <a:bodyPr>
            <a:normAutofit fontScale="25000" lnSpcReduction="20000"/>
          </a:bodyPr>
          <a:lstStyle/>
          <a:p>
            <a:r>
              <a:rPr lang="en-GB" sz="12800" dirty="0">
                <a:solidFill>
                  <a:srgbClr val="009DDA"/>
                </a:solidFill>
                <a:latin typeface="+mn-lt"/>
              </a:rPr>
              <a:t>The ‘So What’ Question: £GDP and Sustainable Development</a:t>
            </a:r>
          </a:p>
          <a:p>
            <a:r>
              <a:rPr lang="en-GB" sz="12800" dirty="0">
                <a:solidFill>
                  <a:srgbClr val="009DDA"/>
                </a:solidFill>
                <a:latin typeface="+mn-lt"/>
              </a:rPr>
              <a:t>Conversations with Business, Education and Community</a:t>
            </a:r>
          </a:p>
          <a:p>
            <a:r>
              <a:rPr lang="en-GB" sz="12800" dirty="0">
                <a:solidFill>
                  <a:srgbClr val="009DDA"/>
                </a:solidFill>
                <a:latin typeface="+mn-lt"/>
              </a:rPr>
              <a:t>Thinking about your grandchildren's grandchildren</a:t>
            </a:r>
          </a:p>
          <a:p>
            <a:r>
              <a:rPr lang="en-GB" sz="12800" dirty="0">
                <a:solidFill>
                  <a:srgbClr val="009DDA"/>
                </a:solidFill>
                <a:latin typeface="+mn-lt"/>
              </a:rPr>
              <a:t>Thinking about all grandchildren's grandchildren everywhere</a:t>
            </a:r>
          </a:p>
          <a:p>
            <a:endParaRPr lang="en-GB" sz="12800" dirty="0">
              <a:solidFill>
                <a:srgbClr val="009DDA"/>
              </a:solidFill>
              <a:latin typeface="+mn-lt"/>
            </a:endParaRPr>
          </a:p>
          <a:p>
            <a:r>
              <a:rPr lang="en-GB" sz="12800" dirty="0">
                <a:solidFill>
                  <a:srgbClr val="009DDA"/>
                </a:solidFill>
                <a:latin typeface="+mn-lt"/>
              </a:rPr>
              <a:t>UNA GL Formed in October 2020</a:t>
            </a:r>
          </a:p>
          <a:p>
            <a:endParaRPr lang="en-GB" sz="12800" dirty="0">
              <a:solidFill>
                <a:srgbClr val="009DDA"/>
              </a:solidFill>
              <a:latin typeface="+mn-lt"/>
            </a:endParaRPr>
          </a:p>
          <a:p>
            <a:r>
              <a:rPr lang="en-GB" sz="12800" b="1" dirty="0">
                <a:solidFill>
                  <a:srgbClr val="009DDA"/>
                </a:solidFill>
                <a:latin typeface="+mn-lt"/>
              </a:rPr>
              <a:t>NEW THINKING AND  ACTION TO PROMOTE THE ATTAINMENT OF THE 2030 UN SUSTAINABLE DEVELOPMENT GOALS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09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68" y="1754852"/>
            <a:ext cx="10972800" cy="46064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GB" sz="19200" b="1" dirty="0">
                <a:latin typeface="+mn-lt"/>
              </a:rPr>
              <a:t>The Challenge to Ourselves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8DA881-29A6-44DF-88CC-99B0D4666C87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08B02A-96E9-47EB-AE27-0639BA131265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DAE81C-99C2-477A-B2C8-8C74463A537F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BD3652-C9C0-4806-8FC4-86AA10D2A1AD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CAF9B0-5738-4394-80FD-61194A5E7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2134C6-1AE7-4CC0-9A69-794492E70FF8}"/>
              </a:ext>
            </a:extLst>
          </p:cNvPr>
          <p:cNvSpPr txBox="1"/>
          <p:nvPr/>
        </p:nvSpPr>
        <p:spPr>
          <a:xfrm>
            <a:off x="1271464" y="2780928"/>
            <a:ext cx="90730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6000" b="1" dirty="0">
                <a:solidFill>
                  <a:srgbClr val="009DDA"/>
                </a:solidFill>
                <a:cs typeface="Arial" panose="020B0604020202020204" pitchFamily="34" charset="0"/>
              </a:rPr>
              <a:t>“if not you then who, if not now then when”</a:t>
            </a:r>
            <a:endParaRPr lang="en-GB" sz="6000" dirty="0">
              <a:solidFill>
                <a:srgbClr val="009DD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3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50900-84EA-69A3-D464-DA71DE323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A55E-C04A-C840-D161-313CE1BC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Decisional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79E5B-B073-EC36-8B17-097A6B008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>
                <a:latin typeface="+mn-lt"/>
              </a:rPr>
              <a:t>Consumer, Producer</a:t>
            </a:r>
            <a:br>
              <a:rPr lang="en-GB" sz="4000" b="1" dirty="0">
                <a:latin typeface="+mn-lt"/>
              </a:rPr>
            </a:br>
            <a:r>
              <a:rPr lang="en-GB" sz="4000" b="1" dirty="0">
                <a:latin typeface="+mn-lt"/>
              </a:rPr>
              <a:t>and Citizen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A2C53A-4438-417E-6173-A78880107C90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EC84B2-AB47-CFBB-AFEE-473927A2BADB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8BFCD1-F989-1B0A-1DDA-A688AF3BE6B8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35290C-2AC4-BB7E-3833-1052B1D81E60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176025A-F402-B69D-21A1-0A94143D7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53B34A8-BE26-D29B-5442-6E0382CEF546}"/>
              </a:ext>
            </a:extLst>
          </p:cNvPr>
          <p:cNvGrpSpPr/>
          <p:nvPr/>
        </p:nvGrpSpPr>
        <p:grpSpPr>
          <a:xfrm>
            <a:off x="4727848" y="1214704"/>
            <a:ext cx="5030007" cy="4518552"/>
            <a:chOff x="3844188" y="606071"/>
            <a:chExt cx="5030007" cy="451855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820CEB-76D4-F35C-6DBF-AA9A3C7DDC81}"/>
                </a:ext>
              </a:extLst>
            </p:cNvPr>
            <p:cNvSpPr/>
            <p:nvPr/>
          </p:nvSpPr>
          <p:spPr>
            <a:xfrm>
              <a:off x="5109961" y="606071"/>
              <a:ext cx="2531546" cy="2531546"/>
            </a:xfrm>
            <a:prstGeom prst="ellipse">
              <a:avLst/>
            </a:prstGeom>
            <a:solidFill>
              <a:srgbClr val="6B6B6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Consumer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1519640-B245-BDB0-CABF-D99168F2F99E}"/>
                </a:ext>
              </a:extLst>
            </p:cNvPr>
            <p:cNvSpPr/>
            <p:nvPr/>
          </p:nvSpPr>
          <p:spPr>
            <a:xfrm>
              <a:off x="6342649" y="2556255"/>
              <a:ext cx="2531546" cy="2531546"/>
            </a:xfrm>
            <a:prstGeom prst="ellipse">
              <a:avLst/>
            </a:prstGeom>
            <a:solidFill>
              <a:srgbClr val="5091C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Producer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947B273-3487-B919-5EFC-225E23A7520C}"/>
                </a:ext>
              </a:extLst>
            </p:cNvPr>
            <p:cNvSpPr/>
            <p:nvPr/>
          </p:nvSpPr>
          <p:spPr>
            <a:xfrm>
              <a:off x="3844188" y="2593077"/>
              <a:ext cx="2531546" cy="2531546"/>
            </a:xfrm>
            <a:prstGeom prst="ellipse">
              <a:avLst/>
            </a:prstGeom>
            <a:solidFill>
              <a:srgbClr val="E9EDF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Citizen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EF86827-2A81-11CC-F57A-249920D7B255}"/>
                </a:ext>
              </a:extLst>
            </p:cNvPr>
            <p:cNvSpPr/>
            <p:nvPr/>
          </p:nvSpPr>
          <p:spPr>
            <a:xfrm>
              <a:off x="5701818" y="2497614"/>
              <a:ext cx="1347832" cy="1347832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D106B74-B818-72A4-B8B7-A941AB31E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417" t="9066" r="79529" b="62885"/>
            <a:stretch/>
          </p:blipFill>
          <p:spPr>
            <a:xfrm>
              <a:off x="5970830" y="2796219"/>
              <a:ext cx="816502" cy="769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544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Engagement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>
                <a:latin typeface="+mn-lt"/>
              </a:rPr>
              <a:t>Business, Education </a:t>
            </a:r>
            <a:br>
              <a:rPr lang="en-GB" sz="4000" b="1" dirty="0">
                <a:latin typeface="+mn-lt"/>
              </a:rPr>
            </a:br>
            <a:r>
              <a:rPr lang="en-GB" sz="4000" b="1" dirty="0">
                <a:latin typeface="+mn-lt"/>
              </a:rPr>
              <a:t>and Community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8DA881-29A6-44DF-88CC-99B0D4666C87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08B02A-96E9-47EB-AE27-0639BA131265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DAE81C-99C2-477A-B2C8-8C74463A537F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BD3652-C9C0-4806-8FC4-86AA10D2A1AD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CAF9B0-5738-4394-80FD-61194A5E7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5B22B1B-EF54-46D4-B55F-AF340A4C573E}"/>
              </a:ext>
            </a:extLst>
          </p:cNvPr>
          <p:cNvGrpSpPr/>
          <p:nvPr/>
        </p:nvGrpSpPr>
        <p:grpSpPr>
          <a:xfrm>
            <a:off x="4871864" y="1572700"/>
            <a:ext cx="5207108" cy="4518552"/>
            <a:chOff x="3700172" y="606071"/>
            <a:chExt cx="5207108" cy="451855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4EEE8D-77AD-445E-B06F-E742AB8383FC}"/>
                </a:ext>
              </a:extLst>
            </p:cNvPr>
            <p:cNvSpPr/>
            <p:nvPr/>
          </p:nvSpPr>
          <p:spPr>
            <a:xfrm>
              <a:off x="5109961" y="606071"/>
              <a:ext cx="2531546" cy="2531546"/>
            </a:xfrm>
            <a:prstGeom prst="ellipse">
              <a:avLst/>
            </a:prstGeom>
            <a:solidFill>
              <a:srgbClr val="6B6B6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cs typeface="Arial" panose="020B0604020202020204" pitchFamily="34" charset="0"/>
                </a:rPr>
                <a:t>Education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65E429-7032-419B-B764-F30B08AA7D28}"/>
                </a:ext>
              </a:extLst>
            </p:cNvPr>
            <p:cNvSpPr/>
            <p:nvPr/>
          </p:nvSpPr>
          <p:spPr>
            <a:xfrm>
              <a:off x="6375734" y="2593077"/>
              <a:ext cx="2531546" cy="2531546"/>
            </a:xfrm>
            <a:prstGeom prst="ellipse">
              <a:avLst/>
            </a:prstGeom>
            <a:solidFill>
              <a:srgbClr val="5091C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cs typeface="Arial" panose="020B0604020202020204" pitchFamily="34" charset="0"/>
                </a:rPr>
                <a:t>Business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4AE96C1-2875-4D88-8123-B34F7CB79179}"/>
                </a:ext>
              </a:extLst>
            </p:cNvPr>
            <p:cNvSpPr/>
            <p:nvPr/>
          </p:nvSpPr>
          <p:spPr>
            <a:xfrm>
              <a:off x="3700172" y="2593077"/>
              <a:ext cx="2675562" cy="2531546"/>
            </a:xfrm>
            <a:prstGeom prst="ellipse">
              <a:avLst/>
            </a:prstGeom>
            <a:solidFill>
              <a:srgbClr val="E9EDF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Community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1F4E67-D978-4CA5-90DF-D59BC4B3DA31}"/>
                </a:ext>
              </a:extLst>
            </p:cNvPr>
            <p:cNvSpPr/>
            <p:nvPr/>
          </p:nvSpPr>
          <p:spPr>
            <a:xfrm>
              <a:off x="5701818" y="2497614"/>
              <a:ext cx="1347832" cy="1347832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D4FA2CC-851F-49CA-9189-C30122425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417" t="9066" r="79529" b="62885"/>
            <a:stretch/>
          </p:blipFill>
          <p:spPr>
            <a:xfrm>
              <a:off x="5970830" y="2796219"/>
              <a:ext cx="816502" cy="7692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Why UNA Greater Lincolnshire?</a:t>
            </a:r>
            <a:br>
              <a:rPr lang="en-GB" dirty="0"/>
            </a:b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8DA881-29A6-44DF-88CC-99B0D4666C87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08B02A-96E9-47EB-AE27-0639BA131265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DAE81C-99C2-477A-B2C8-8C74463A537F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BD3652-C9C0-4806-8FC4-86AA10D2A1AD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CAF9B0-5738-4394-80FD-61194A5E7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12CDA38-E469-4EBB-94CC-6BA1773F1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190104"/>
            <a:ext cx="5976664" cy="50050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D85FA35-9F48-478A-A76E-EF0958549E85}"/>
              </a:ext>
            </a:extLst>
          </p:cNvPr>
          <p:cNvGrpSpPr/>
          <p:nvPr/>
        </p:nvGrpSpPr>
        <p:grpSpPr>
          <a:xfrm>
            <a:off x="4720066" y="2852936"/>
            <a:ext cx="1476164" cy="1476164"/>
            <a:chOff x="1883532" y="2708920"/>
            <a:chExt cx="1620180" cy="1620180"/>
          </a:xfrm>
          <a:effectLst>
            <a:outerShdw blurRad="469900" sx="114000" sy="114000" algn="ctr" rotWithShape="0">
              <a:prstClr val="black">
                <a:alpha val="20000"/>
              </a:prstClr>
            </a:outerShdw>
          </a:effectLst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CAD35B-8162-4DC8-90AC-EE30D9EFCB87}"/>
                </a:ext>
              </a:extLst>
            </p:cNvPr>
            <p:cNvSpPr/>
            <p:nvPr/>
          </p:nvSpPr>
          <p:spPr>
            <a:xfrm>
              <a:off x="1883532" y="2708920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453BDDFD-C10E-4E34-8E08-90C802EBD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566" y="3066368"/>
              <a:ext cx="1008112" cy="905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12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CEF Rights Respecting Sschools">
            <a:extLst>
              <a:ext uri="{FF2B5EF4-FFF2-40B4-BE49-F238E27FC236}">
                <a16:creationId xmlns:a16="http://schemas.microsoft.com/office/drawing/2014/main" id="{82AC9AE7-2481-41F8-9974-7EC77D67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112988"/>
            <a:ext cx="708923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 2030 Sustainable Development Goals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067952" cy="4525963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Adopted by all UN Nation States in 2015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8DA881-29A6-44DF-88CC-99B0D4666C87}"/>
              </a:ext>
            </a:extLst>
          </p:cNvPr>
          <p:cNvGrpSpPr/>
          <p:nvPr/>
        </p:nvGrpSpPr>
        <p:grpSpPr>
          <a:xfrm>
            <a:off x="2208" y="6313490"/>
            <a:ext cx="12192000" cy="544510"/>
            <a:chOff x="2208" y="6340874"/>
            <a:chExt cx="12192000" cy="544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08B02A-96E9-47EB-AE27-0639BA131265}"/>
                </a:ext>
              </a:extLst>
            </p:cNvPr>
            <p:cNvSpPr/>
            <p:nvPr/>
          </p:nvSpPr>
          <p:spPr>
            <a:xfrm>
              <a:off x="2208" y="6340874"/>
              <a:ext cx="12192000" cy="544510"/>
            </a:xfrm>
            <a:prstGeom prst="rect">
              <a:avLst/>
            </a:prstGeom>
            <a:solidFill>
              <a:srgbClr val="4F91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DAE81C-99C2-477A-B2C8-8C74463A537F}"/>
                </a:ext>
              </a:extLst>
            </p:cNvPr>
            <p:cNvSpPr txBox="1"/>
            <p:nvPr/>
          </p:nvSpPr>
          <p:spPr>
            <a:xfrm>
              <a:off x="263352" y="6459241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unagreaterlincolnshire.org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BD3652-C9C0-4806-8FC4-86AA10D2A1AD}"/>
                </a:ext>
              </a:extLst>
            </p:cNvPr>
            <p:cNvSpPr txBox="1"/>
            <p:nvPr/>
          </p:nvSpPr>
          <p:spPr>
            <a:xfrm>
              <a:off x="10632504" y="6459241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#bethechange</a:t>
              </a:r>
            </a:p>
          </p:txBody>
        </p:sp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ACAF9B0-5738-4394-80FD-61194A5E7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95991"/>
            <a:ext cx="1228195" cy="11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0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Widescreen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UNA Greater Lincolnshire</vt:lpstr>
      <vt:lpstr>Agenda</vt:lpstr>
      <vt:lpstr>Introduction Sustainable Development</vt:lpstr>
      <vt:lpstr>UNA Greater Lincolnshire Background &amp; Purpose</vt:lpstr>
      <vt:lpstr>PowerPoint Presentation</vt:lpstr>
      <vt:lpstr>Life Decisional Roles</vt:lpstr>
      <vt:lpstr>Life Engagement Roles</vt:lpstr>
      <vt:lpstr>Why UNA Greater Lincolnshire? </vt:lpstr>
      <vt:lpstr>UN 2030 Sustainable Development Goals </vt:lpstr>
      <vt:lpstr>Doughnut Economics Kate Rowarth</vt:lpstr>
      <vt:lpstr>Circular Economy do not design for waste</vt:lpstr>
      <vt:lpstr>Sustainable Development and Standards</vt:lpstr>
      <vt:lpstr>Smaller businesses and Sustainable Development</vt:lpstr>
      <vt:lpstr>Introduction</vt:lpstr>
      <vt:lpstr>Thankyou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Greater Lincolnshire</dc:title>
  <dc:creator>Clive</dc:creator>
  <cp:lastModifiedBy>Clive Wilson</cp:lastModifiedBy>
  <cp:revision>22</cp:revision>
  <dcterms:created xsi:type="dcterms:W3CDTF">2020-10-17T21:38:07Z</dcterms:created>
  <dcterms:modified xsi:type="dcterms:W3CDTF">2026-03-02T11:03:03Z</dcterms:modified>
</cp:coreProperties>
</file>