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2" r:id="rId3"/>
    <p:sldId id="258" r:id="rId4"/>
    <p:sldId id="279" r:id="rId5"/>
    <p:sldId id="275" r:id="rId6"/>
    <p:sldId id="297" r:id="rId7"/>
    <p:sldId id="291" r:id="rId8"/>
    <p:sldId id="273" r:id="rId9"/>
    <p:sldId id="280" r:id="rId10"/>
    <p:sldId id="292" r:id="rId11"/>
    <p:sldId id="289" r:id="rId12"/>
    <p:sldId id="288" r:id="rId13"/>
    <p:sldId id="281" r:id="rId14"/>
    <p:sldId id="296" r:id="rId15"/>
    <p:sldId id="284" r:id="rId16"/>
    <p:sldId id="293" r:id="rId17"/>
    <p:sldId id="294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DDA"/>
    <a:srgbClr val="4F91CD"/>
    <a:srgbClr val="6C757D"/>
    <a:srgbClr val="888888"/>
    <a:srgbClr val="A6A6A6"/>
    <a:srgbClr val="009ED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821" y="-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70587-1E4B-49A5-BED7-B7935D57CA69}" type="datetimeFigureOut">
              <a:rPr lang="en-GB" smtClean="0"/>
              <a:pPr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BACD9-4673-4AD3-A0C9-172AE1B2F9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2208" y="6313490"/>
            <a:ext cx="12192000" cy="544510"/>
          </a:xfrm>
          <a:prstGeom prst="rect">
            <a:avLst/>
          </a:prstGeom>
          <a:solidFill>
            <a:srgbClr val="009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63352" y="643185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unagreaterlincolnshire.org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0632504" y="643185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#bethechange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9DD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b="0" kern="1200">
          <a:solidFill>
            <a:srgbClr val="6C75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llenmacarthurfoundation.org/circulate-products-and-materials" TargetMode="External"/><Relationship Id="rId2" Type="http://schemas.openxmlformats.org/officeDocument/2006/relationships/hyperlink" Target="https://ellenmacarthurfoundation.org/eliminate-waste-and-pollu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ellenmacarthurfoundation.org/regenerate-nature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unagreaterlincolnshire.org/projects-news/my-world-our-world-2030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pqVmvMCmp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k45zFk62QU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game&#10;&#10;Description automatically generated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167" r="21330"/>
          <a:stretch>
            <a:fillRect/>
          </a:stretch>
        </p:blipFill>
        <p:spPr>
          <a:xfrm>
            <a:off x="2117880" y="0"/>
            <a:ext cx="10074120" cy="6852939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5" name="Rectangle 14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9984432" y="-27384"/>
            <a:ext cx="1656184" cy="169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Logo&#10;&#10;Description automatically generate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377280"/>
            <a:ext cx="1048175" cy="941260"/>
          </a:xfrm>
          <a:prstGeom prst="rect">
            <a:avLst/>
          </a:prstGeom>
        </p:spPr>
      </p:pic>
      <p:sp>
        <p:nvSpPr>
          <p:cNvPr id="11" name="Freeform: Shape 10"/>
          <p:cNvSpPr/>
          <p:nvPr/>
        </p:nvSpPr>
        <p:spPr>
          <a:xfrm>
            <a:off x="1" y="1"/>
            <a:ext cx="3719736" cy="4149080"/>
          </a:xfrm>
          <a:custGeom>
            <a:avLst/>
            <a:gdLst>
              <a:gd name="connsiteX0" fmla="*/ 5548543 w 5548543"/>
              <a:gd name="connsiteY0" fmla="*/ 0 h 6702641"/>
              <a:gd name="connsiteX1" fmla="*/ 4119238 w 5548543"/>
              <a:gd name="connsiteY1" fmla="*/ 6702641 h 6702641"/>
              <a:gd name="connsiteX2" fmla="*/ 0 w 5548543"/>
              <a:gd name="connsiteY2" fmla="*/ 6702641 h 6702641"/>
              <a:gd name="connsiteX3" fmla="*/ 0 w 5548543"/>
              <a:gd name="connsiteY3" fmla="*/ 35511 h 6702641"/>
              <a:gd name="connsiteX4" fmla="*/ 5548543 w 5548543"/>
              <a:gd name="connsiteY4" fmla="*/ 0 h 670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48543" h="6702641">
                <a:moveTo>
                  <a:pt x="5548543" y="0"/>
                </a:moveTo>
                <a:lnTo>
                  <a:pt x="4119238" y="6702641"/>
                </a:lnTo>
                <a:lnTo>
                  <a:pt x="0" y="6702641"/>
                </a:lnTo>
                <a:lnTo>
                  <a:pt x="0" y="35511"/>
                </a:lnTo>
                <a:lnTo>
                  <a:pt x="5548543" y="0"/>
                </a:lnTo>
                <a:close/>
              </a:path>
            </a:pathLst>
          </a:custGeom>
          <a:solidFill>
            <a:srgbClr val="4F91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344" y="620688"/>
            <a:ext cx="4317504" cy="1470025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Greater Lincolnshire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344" y="1988840"/>
            <a:ext cx="6624736" cy="266429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sz="4400" b="1" dirty="0" smtClean="0">
                <a:solidFill>
                  <a:schemeClr val="tx1"/>
                </a:solidFill>
              </a:rPr>
              <a:t>‘Sustainable Development</a:t>
            </a:r>
          </a:p>
          <a:p>
            <a:pPr algn="l"/>
            <a:r>
              <a:rPr lang="en-GB" sz="4400" b="1" dirty="0" smtClean="0">
                <a:solidFill>
                  <a:schemeClr val="tx1"/>
                </a:solidFill>
              </a:rPr>
              <a:t>.. Or ... What </a:t>
            </a:r>
            <a:r>
              <a:rPr lang="en-GB" sz="4400" b="1" dirty="0" smtClean="0">
                <a:solidFill>
                  <a:schemeClr val="tx1"/>
                </a:solidFill>
              </a:rPr>
              <a:t>can we </a:t>
            </a:r>
            <a:r>
              <a:rPr lang="en-GB" sz="4400" b="1" dirty="0" smtClean="0">
                <a:solidFill>
                  <a:schemeClr val="tx1"/>
                </a:solidFill>
              </a:rPr>
              <a:t>do </a:t>
            </a:r>
            <a:r>
              <a:rPr lang="en-GB" sz="4400" b="1" dirty="0" smtClean="0">
                <a:solidFill>
                  <a:schemeClr val="tx1"/>
                </a:solidFill>
              </a:rPr>
              <a:t>to save the </a:t>
            </a:r>
            <a:r>
              <a:rPr lang="en-GB" sz="4400" b="1" dirty="0" smtClean="0">
                <a:solidFill>
                  <a:schemeClr val="tx1"/>
                </a:solidFill>
              </a:rPr>
              <a:t>planet for ourselves and future generations’</a:t>
            </a:r>
            <a:endParaRPr lang="en-GB" sz="4400" b="1" dirty="0" smtClean="0">
              <a:solidFill>
                <a:schemeClr val="tx1"/>
              </a:solidFill>
            </a:endParaRPr>
          </a:p>
          <a:p>
            <a:pPr algn="l"/>
            <a:endParaRPr lang="en-GB" b="1" dirty="0" smtClean="0">
              <a:solidFill>
                <a:schemeClr val="bg1"/>
              </a:solidFill>
            </a:endParaRPr>
          </a:p>
          <a:p>
            <a:pPr algn="l"/>
            <a:endParaRPr lang="en-GB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UNA GL</a:t>
            </a:r>
            <a:endParaRPr lang="en-GB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Facing immediate challenges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4825"/>
            <a:ext cx="10972800" cy="302433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GB" sz="4700" dirty="0" smtClean="0"/>
              <a:t>Mitigation</a:t>
            </a:r>
          </a:p>
          <a:p>
            <a:pPr lvl="1">
              <a:buNone/>
            </a:pPr>
            <a:endParaRPr lang="en-GB" sz="4700" dirty="0" smtClean="0"/>
          </a:p>
          <a:p>
            <a:pPr lvl="1">
              <a:buNone/>
            </a:pPr>
            <a:r>
              <a:rPr lang="en-GB" sz="4700" dirty="0" smtClean="0"/>
              <a:t>Adaptation</a:t>
            </a:r>
            <a:endParaRPr lang="en-GB" sz="4700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Linear v Circular Economy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pic>
        <p:nvPicPr>
          <p:cNvPr id="35842" name="Picture 2" descr="Linear vs Circular Economy - Instar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408" y="1556792"/>
            <a:ext cx="10081120" cy="4653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Circular Economy</a:t>
            </a:r>
            <a:endParaRPr lang="en-GB" dirty="0">
              <a:solidFill>
                <a:srgbClr val="009DDA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pic>
        <p:nvPicPr>
          <p:cNvPr id="1026" name="Picture 2" descr="Cisco Circular Economy - Cisco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384" y="1268760"/>
            <a:ext cx="9401557" cy="4923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solidFill>
                  <a:srgbClr val="009DDA"/>
                </a:solidFill>
                <a:latin typeface="+mn-lt"/>
              </a:rPr>
              <a:t>Circular Economy </a:t>
            </a:r>
            <a:r>
              <a:rPr lang="en-GB" sz="2800" dirty="0" smtClean="0">
                <a:solidFill>
                  <a:srgbClr val="009DDA"/>
                </a:solidFill>
                <a:latin typeface="+mn-lt"/>
              </a:rPr>
              <a:t>(Ellen McArthur Foundation)</a:t>
            </a:r>
            <a:endParaRPr lang="en-GB" sz="2800" dirty="0">
              <a:solidFill>
                <a:srgbClr val="009DD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3"/>
            <a:ext cx="10972800" cy="3744416"/>
          </a:xfrm>
        </p:spPr>
        <p:txBody>
          <a:bodyPr>
            <a:normAutofit/>
          </a:bodyPr>
          <a:lstStyle/>
          <a:p>
            <a:r>
              <a:rPr lang="en-GB" b="1" dirty="0" smtClean="0"/>
              <a:t>The circular economy is based on three principles, driven by design:</a:t>
            </a:r>
          </a:p>
          <a:p>
            <a:r>
              <a:rPr lang="en-GB" dirty="0" smtClean="0">
                <a:hlinkClick r:id="rId2"/>
              </a:rPr>
              <a:t>Eliminate waste and pollution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Circulate products and materials (at their highest value)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Regenerate nature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 smtClean="0">
                <a:solidFill>
                  <a:schemeClr val="tx1"/>
                </a:solidFill>
              </a:rPr>
              <a:t>It is underpinned by a transition to renewable energy and materials. A circular economy decouples economic activity from the consumption of finite resources. It is a resilient system that is good for business, people and the environment.</a:t>
            </a:r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Consider your life roles and influence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92" y="1628800"/>
            <a:ext cx="10972800" cy="3989039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GB" sz="4400" b="1" dirty="0" smtClean="0"/>
              <a:t>Consumer ( Home, rest and play)</a:t>
            </a:r>
          </a:p>
          <a:p>
            <a:pPr lvl="1">
              <a:buNone/>
            </a:pPr>
            <a:r>
              <a:rPr lang="en-GB" sz="4400" b="1" dirty="0" smtClean="0"/>
              <a:t>Producer ( At work )</a:t>
            </a:r>
          </a:p>
          <a:p>
            <a:pPr lvl="1">
              <a:buNone/>
            </a:pPr>
            <a:r>
              <a:rPr lang="en-GB" sz="4400" b="1" dirty="0" smtClean="0"/>
              <a:t>Citizen ( Parish/Town/UK/World)</a:t>
            </a:r>
            <a:endParaRPr lang="en-GB" sz="4400" b="1" dirty="0"/>
          </a:p>
          <a:p>
            <a:pPr lvl="1"/>
            <a:endParaRPr lang="en-GB" sz="4400" b="1" dirty="0"/>
          </a:p>
          <a:p>
            <a:pPr>
              <a:buNone/>
            </a:pPr>
            <a:r>
              <a:rPr lang="en-GB" sz="4400" b="1" dirty="0" smtClean="0"/>
              <a:t>We can all be a Trojan Mouse!</a:t>
            </a:r>
            <a:endParaRPr lang="en-GB" sz="44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404664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 </a:t>
            </a:r>
            <a:r>
              <a:rPr lang="en-GB" dirty="0" smtClean="0">
                <a:solidFill>
                  <a:srgbClr val="009DDA"/>
                </a:solidFill>
              </a:rPr>
              <a:t>Challenge we </a:t>
            </a:r>
            <a:r>
              <a:rPr lang="en-GB" dirty="0" smtClean="0">
                <a:solidFill>
                  <a:srgbClr val="009DDA"/>
                </a:solidFill>
              </a:rPr>
              <a:t>give </a:t>
            </a:r>
            <a:r>
              <a:rPr lang="en-GB" dirty="0" smtClean="0">
                <a:solidFill>
                  <a:srgbClr val="009DDA"/>
                </a:solidFill>
              </a:rPr>
              <a:t>to </a:t>
            </a:r>
            <a:r>
              <a:rPr lang="en-GB" dirty="0" smtClean="0"/>
              <a:t>all organisations that have public accountability...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1" y="1772920"/>
            <a:ext cx="10513168" cy="417636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GB" sz="3600" b="1" dirty="0"/>
              <a:t>If your great grandchildren in </a:t>
            </a:r>
            <a:r>
              <a:rPr lang="en-GB" sz="3600" b="1" dirty="0" smtClean="0"/>
              <a:t>the future</a:t>
            </a:r>
            <a:r>
              <a:rPr lang="en-GB" sz="3600" b="1" dirty="0" smtClean="0"/>
              <a:t> </a:t>
            </a:r>
            <a:r>
              <a:rPr lang="en-GB" sz="3600" b="1" dirty="0"/>
              <a:t>were looking at the </a:t>
            </a:r>
            <a:r>
              <a:rPr lang="en-GB" sz="3600" b="1" dirty="0" smtClean="0"/>
              <a:t>minutes of meetings </a:t>
            </a:r>
          </a:p>
          <a:p>
            <a:pPr marL="457200" lvl="1" indent="0">
              <a:buNone/>
            </a:pPr>
            <a:r>
              <a:rPr lang="en-GB" sz="3600" b="1" dirty="0" smtClean="0"/>
              <a:t>for 2025 </a:t>
            </a:r>
            <a:r>
              <a:rPr lang="en-GB" sz="3600" b="1" dirty="0"/>
              <a:t>to </a:t>
            </a:r>
            <a:r>
              <a:rPr lang="en-GB" sz="3600" b="1" dirty="0" smtClean="0"/>
              <a:t>2030</a:t>
            </a:r>
            <a:endParaRPr lang="en-GB" sz="3600" b="1" dirty="0"/>
          </a:p>
          <a:p>
            <a:pPr marL="457200" lvl="1" indent="0">
              <a:buNone/>
            </a:pPr>
            <a:r>
              <a:rPr lang="en-GB" sz="3600" b="1" dirty="0"/>
              <a:t>What do you think there will be in the </a:t>
            </a:r>
            <a:r>
              <a:rPr lang="en-GB" sz="3600" b="1" dirty="0" smtClean="0"/>
              <a:t>Minutes </a:t>
            </a:r>
            <a:r>
              <a:rPr lang="en-GB" sz="3600" b="1" dirty="0"/>
              <a:t>regarding </a:t>
            </a:r>
            <a:r>
              <a:rPr lang="en-GB" sz="3600" b="1" dirty="0" smtClean="0"/>
              <a:t>action on sustainability </a:t>
            </a:r>
            <a:r>
              <a:rPr lang="en-GB" sz="3600" b="1" dirty="0" smtClean="0"/>
              <a:t>and sustainable development?</a:t>
            </a:r>
            <a:endParaRPr lang="en-GB" sz="3600" b="1" dirty="0"/>
          </a:p>
          <a:p>
            <a:endParaRPr lang="en-GB" sz="36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My World Our World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628800"/>
            <a:ext cx="10972800" cy="4104456"/>
          </a:xfrm>
        </p:spPr>
        <p:txBody>
          <a:bodyPr>
            <a:normAutofit fontScale="25000" lnSpcReduction="20000"/>
          </a:bodyPr>
          <a:lstStyle/>
          <a:p>
            <a:pPr lvl="1">
              <a:buNone/>
            </a:pPr>
            <a:r>
              <a:rPr lang="en-GB" sz="12800" b="1" dirty="0" smtClean="0"/>
              <a:t>The opportunity to engage in an </a:t>
            </a:r>
            <a:r>
              <a:rPr lang="en-GB" sz="12800" b="1" dirty="0" smtClean="0"/>
              <a:t>intergenerational </a:t>
            </a:r>
            <a:r>
              <a:rPr lang="en-GB" sz="12800" b="1" dirty="0" smtClean="0"/>
              <a:t>project with </a:t>
            </a:r>
            <a:r>
              <a:rPr lang="en-GB" sz="12800" b="1" dirty="0" smtClean="0"/>
              <a:t>UNA </a:t>
            </a:r>
            <a:r>
              <a:rPr lang="en-GB" sz="12800" b="1" dirty="0" smtClean="0"/>
              <a:t>Greater </a:t>
            </a:r>
            <a:r>
              <a:rPr lang="en-GB" sz="12800" b="1" dirty="0" smtClean="0"/>
              <a:t>Lincolnshire</a:t>
            </a:r>
          </a:p>
          <a:p>
            <a:pPr lvl="1">
              <a:buNone/>
            </a:pPr>
            <a:endParaRPr lang="en-GB" sz="12800" b="1" dirty="0" smtClean="0"/>
          </a:p>
          <a:p>
            <a:pPr lvl="1"/>
            <a:r>
              <a:rPr lang="en-GB" sz="16000" b="1" dirty="0" smtClean="0">
                <a:hlinkClick r:id="rId2"/>
              </a:rPr>
              <a:t>https://www.unagreaterlincolnshire.org/projects-news/my-world-our-world-2030</a:t>
            </a:r>
            <a:r>
              <a:rPr lang="en-GB" sz="16000" b="1" dirty="0" smtClean="0">
                <a:hlinkClick r:id="rId2"/>
              </a:rPr>
              <a:t>/</a:t>
            </a:r>
            <a:endParaRPr lang="en-GB" sz="16000" b="1" dirty="0" smtClean="0"/>
          </a:p>
          <a:p>
            <a:pPr lvl="1"/>
            <a:endParaRPr lang="en-GB" sz="16000" b="1" dirty="0" smtClean="0"/>
          </a:p>
          <a:p>
            <a:pPr lvl="1">
              <a:buNone/>
            </a:pPr>
            <a:r>
              <a:rPr lang="en-GB" sz="16000" b="1" dirty="0" smtClean="0"/>
              <a:t># be the change!</a:t>
            </a:r>
            <a:endParaRPr lang="en-GB" sz="16000" b="1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</a:rPr>
              <a:t>The Challenge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7368" y="1844824"/>
            <a:ext cx="1116124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" b="1" dirty="0">
                <a:solidFill>
                  <a:srgbClr val="009D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“if not you then who, if not now then </a:t>
            </a:r>
            <a:r>
              <a:rPr lang="en-GB" sz="4000" b="1" dirty="0" smtClean="0">
                <a:solidFill>
                  <a:srgbClr val="009D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when?”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rgbClr val="009DD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rgbClr val="009DD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‘If not you who can .. then who will?’</a:t>
            </a:r>
            <a:endParaRPr lang="en-GB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511550" y="82613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700808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solidFill>
                  <a:srgbClr val="009DDA"/>
                </a:solidFill>
              </a:rPr>
              <a:t>Thankyou</a:t>
            </a:r>
          </a:p>
        </p:txBody>
      </p:sp>
      <p:pic>
        <p:nvPicPr>
          <p:cNvPr id="7" name="Picture 6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3462734"/>
            <a:ext cx="1228195" cy="1102918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4799932"/>
            <a:ext cx="109728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/>
              <a:t>unagreaterlincolnshire.org </a:t>
            </a:r>
          </a:p>
          <a:p>
            <a:pPr lvl="1"/>
            <a:endParaRPr lang="en-GB" sz="2000" dirty="0"/>
          </a:p>
          <a:p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DDA"/>
                </a:solidFill>
                <a:latin typeface="+mn-lt"/>
              </a:rPr>
              <a:t>The Challenge</a:t>
            </a:r>
            <a:endParaRPr lang="en-GB" dirty="0">
              <a:solidFill>
                <a:srgbClr val="009DD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7368" y="1844824"/>
            <a:ext cx="1116124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" b="1" dirty="0">
                <a:solidFill>
                  <a:srgbClr val="009DDA"/>
                </a:solidFill>
                <a:cs typeface="Arial" panose="020B0604020202020204" pitchFamily="34" charset="0"/>
              </a:rPr>
              <a:t>“if not you then who, if not now then </a:t>
            </a:r>
            <a:r>
              <a:rPr lang="en-GB" sz="4000" b="1" dirty="0" smtClean="0">
                <a:solidFill>
                  <a:srgbClr val="009DDA"/>
                </a:solidFill>
                <a:cs typeface="Arial" panose="020B0604020202020204" pitchFamily="34" charset="0"/>
              </a:rPr>
              <a:t>when?”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rgbClr val="009DDA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dirty="0" smtClean="0">
                <a:cs typeface="Arial" panose="020B0604020202020204" pitchFamily="34" charset="0"/>
              </a:rPr>
              <a:t>and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rgbClr val="009DDA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‘If not you who can .. then who will?’</a:t>
            </a:r>
            <a:endParaRPr lang="en-GB" sz="40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511550" y="82613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latin typeface="+mn-lt"/>
              </a:rPr>
              <a:t>Aims of the Session</a:t>
            </a:r>
            <a:endParaRPr lang="en-GB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484784"/>
            <a:ext cx="11449272" cy="4680520"/>
          </a:xfrm>
        </p:spPr>
        <p:txBody>
          <a:bodyPr>
            <a:normAutofit lnSpcReduction="10000"/>
          </a:bodyPr>
          <a:lstStyle/>
          <a:p>
            <a:pPr lvl="0"/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To raise awareness and recognise challenges facing  Individuals  and  Communities , Locally, Nationally and Internationally looking forward to </a:t>
            </a:r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2030   (and </a:t>
            </a:r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beyond)</a:t>
            </a:r>
          </a:p>
          <a:p>
            <a:pPr lvl="0"/>
            <a:endParaRPr lang="en-GB" sz="2600" b="1" dirty="0" smtClean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To explore what is meant by ‘Sustainable Development’ and how this is represented in the United Nations Sustainable 2030 Development Goals</a:t>
            </a:r>
          </a:p>
          <a:p>
            <a:pPr lvl="0">
              <a:buNone/>
            </a:pPr>
            <a:endParaRPr lang="en-GB" sz="2600" b="1" dirty="0" smtClean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To introduce the ideas on ‘Doughnut Economics’ and ‘Circular Economy’</a:t>
            </a:r>
          </a:p>
          <a:p>
            <a:pPr lvl="0"/>
            <a:endParaRPr lang="en-GB" sz="2600" b="1" dirty="0" smtClean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en-GB" sz="2600" b="1" dirty="0" smtClean="0">
                <a:solidFill>
                  <a:schemeClr val="tx1"/>
                </a:solidFill>
                <a:latin typeface="+mn-lt"/>
              </a:rPr>
              <a:t>To offer the opportunity to join  a next steps ‘intergenerational’ learning project </a:t>
            </a:r>
            <a:r>
              <a:rPr lang="en-GB" b="1" dirty="0" smtClean="0">
                <a:latin typeface="+mn-lt"/>
              </a:rPr>
              <a:t/>
            </a:r>
            <a:br>
              <a:rPr lang="en-GB" b="1" dirty="0" smtClean="0">
                <a:latin typeface="+mn-lt"/>
              </a:rPr>
            </a:br>
            <a:endParaRPr lang="en-GB" b="1" dirty="0" smtClean="0">
              <a:latin typeface="+mn-lt"/>
            </a:endParaRPr>
          </a:p>
        </p:txBody>
      </p:sp>
      <p:pic>
        <p:nvPicPr>
          <p:cNvPr id="5" name="Picture 4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74832" cy="1143000"/>
          </a:xfrm>
        </p:spPr>
        <p:txBody>
          <a:bodyPr/>
          <a:lstStyle/>
          <a:p>
            <a:r>
              <a:rPr lang="en-GB" dirty="0" smtClean="0">
                <a:solidFill>
                  <a:srgbClr val="009DDA"/>
                </a:solidFill>
                <a:latin typeface="+mn-lt"/>
              </a:rPr>
              <a:t>Starting Points.. </a:t>
            </a:r>
            <a:endParaRPr lang="en-GB" dirty="0">
              <a:solidFill>
                <a:srgbClr val="009DD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1340768"/>
            <a:ext cx="10972800" cy="4608511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3600" b="1" dirty="0" smtClean="0">
                <a:latin typeface="+mn-lt"/>
              </a:rPr>
              <a:t>What sort of things do you think will affect the wellbeing of </a:t>
            </a:r>
            <a:r>
              <a:rPr lang="en-GB" sz="3600" b="1" dirty="0" smtClean="0">
                <a:latin typeface="+mn-lt"/>
              </a:rPr>
              <a:t>you, your family, your community over </a:t>
            </a:r>
            <a:r>
              <a:rPr lang="en-GB" sz="3600" b="1" dirty="0" smtClean="0">
                <a:latin typeface="+mn-lt"/>
              </a:rPr>
              <a:t>the next 10 to 20 years </a:t>
            </a:r>
            <a:br>
              <a:rPr lang="en-GB" sz="3600" b="1" dirty="0" smtClean="0">
                <a:latin typeface="+mn-lt"/>
              </a:rPr>
            </a:br>
            <a:endParaRPr lang="en-GB" sz="3600" b="1" dirty="0" smtClean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600" b="1" dirty="0" smtClean="0">
                <a:latin typeface="+mn-lt"/>
              </a:rPr>
              <a:t>Consider: Children/Teenagers/ Parents / Retired / Private Businesses and  Owners / Public Sector / and all employees</a:t>
            </a:r>
            <a:endParaRPr lang="en-GB" sz="2000" b="1" dirty="0" smtClean="0"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0"/>
            <a:ext cx="109728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9DDA"/>
                </a:solidFill>
                <a:latin typeface="+mn-lt"/>
              </a:rPr>
              <a:t>Sustainable Development 1</a:t>
            </a:r>
            <a:endParaRPr lang="en-GB" dirty="0">
              <a:solidFill>
                <a:srgbClr val="009DD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3392" y="1196752"/>
            <a:ext cx="1022513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/>
              <a:t>Sustainable development has been defined as development that meets </a:t>
            </a:r>
            <a:r>
              <a:rPr lang="en-GB" sz="3600" b="1" dirty="0" smtClean="0">
                <a:solidFill>
                  <a:srgbClr val="FF0000"/>
                </a:solidFill>
              </a:rPr>
              <a:t>the needs of the present </a:t>
            </a:r>
            <a:r>
              <a:rPr lang="en-GB" sz="3600" b="1" dirty="0" smtClean="0"/>
              <a:t>without compromising the ability of </a:t>
            </a:r>
            <a:r>
              <a:rPr lang="en-GB" sz="3600" b="1" dirty="0" smtClean="0">
                <a:solidFill>
                  <a:srgbClr val="FF0000"/>
                </a:solidFill>
              </a:rPr>
              <a:t>future</a:t>
            </a:r>
            <a:r>
              <a:rPr lang="en-GB" sz="3600" b="1" dirty="0" smtClean="0"/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generations</a:t>
            </a:r>
            <a:r>
              <a:rPr lang="en-GB" sz="3600" b="1" dirty="0" smtClean="0"/>
              <a:t> to meet their own needs.</a:t>
            </a:r>
            <a:br>
              <a:rPr lang="en-GB" sz="3600" b="1" dirty="0" smtClean="0"/>
            </a:br>
            <a:endParaRPr lang="en-GB" sz="3600" b="1" dirty="0" smtClean="0"/>
          </a:p>
          <a:p>
            <a:r>
              <a:rPr lang="en-GB" sz="3600" b="1" dirty="0" smtClean="0"/>
              <a:t>Sustainable development calls for concerted efforts towards building an </a:t>
            </a:r>
            <a:r>
              <a:rPr lang="en-GB" sz="3600" b="1" dirty="0" smtClean="0">
                <a:solidFill>
                  <a:srgbClr val="FF0000"/>
                </a:solidFill>
              </a:rPr>
              <a:t>inclusive, sustainable and resilient future</a:t>
            </a:r>
            <a:r>
              <a:rPr lang="en-GB" sz="3600" b="1" dirty="0" smtClean="0"/>
              <a:t> for people and planet.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Sustainable Development 2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551384" y="1772816"/>
            <a:ext cx="10801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/>
              <a:t>For sustainable development to be achieved, it is crucial to harmonize three core elements: </a:t>
            </a:r>
            <a:r>
              <a:rPr lang="en-GB" sz="3600" b="1" dirty="0" smtClean="0">
                <a:solidFill>
                  <a:srgbClr val="FF0000"/>
                </a:solidFill>
              </a:rPr>
              <a:t>economic growth, social inclusion and environmental protection.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These elements are interconnected and all are crucial for the </a:t>
            </a:r>
            <a:r>
              <a:rPr lang="en-GB" sz="3600" b="1" dirty="0" smtClean="0">
                <a:solidFill>
                  <a:srgbClr val="FF0000"/>
                </a:solidFill>
              </a:rPr>
              <a:t>well-being</a:t>
            </a:r>
            <a:r>
              <a:rPr lang="en-GB" sz="3600" b="1" dirty="0" smtClean="0"/>
              <a:t> of individuals and societies and all living  things.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23570" y="1844675"/>
            <a:ext cx="1094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/>
          </a:p>
        </p:txBody>
      </p:sp>
      <p:pic>
        <p:nvPicPr>
          <p:cNvPr id="3074" name="Picture 2" descr="https://www.un.org/sustainabledevelopment/wp-content/uploads/2015/12/english_SDG_17goals_poster_all_languages_with_UN_emblem_1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188640"/>
            <a:ext cx="10009112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DDA"/>
                </a:solidFill>
              </a:rPr>
              <a:t>UN 2030 Sustainable Development Goals </a:t>
            </a:r>
            <a:br>
              <a:rPr lang="en-GB" dirty="0" smtClean="0">
                <a:solidFill>
                  <a:srgbClr val="009DDA"/>
                </a:solidFill>
              </a:rPr>
            </a:br>
            <a:r>
              <a:rPr lang="en-GB" dirty="0" smtClean="0">
                <a:solidFill>
                  <a:srgbClr val="009DDA"/>
                </a:solidFill>
              </a:rPr>
              <a:t>Launched in 2015  </a:t>
            </a:r>
            <a:endParaRPr lang="en-GB" dirty="0">
              <a:solidFill>
                <a:srgbClr val="009DD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460647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95400" y="1340769"/>
            <a:ext cx="108732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A </a:t>
            </a:r>
            <a:r>
              <a:rPr lang="en-GB" sz="2400" b="1" dirty="0" smtClean="0">
                <a:solidFill>
                  <a:srgbClr val="FF0000"/>
                </a:solidFill>
              </a:rPr>
              <a:t>five year </a:t>
            </a:r>
            <a:r>
              <a:rPr lang="en-GB" sz="2400" b="1" dirty="0" smtClean="0"/>
              <a:t>process of dialogue around the world starting in 2010 , particularly involving young  people, in shaping the 2030 SDG’s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On 1 January 2016, the 17 Sustainable Development Goals (SDGs) of the 2030 Agenda for Sustainable Development  — </a:t>
            </a:r>
            <a:r>
              <a:rPr lang="en-GB" sz="2400" b="1" dirty="0" smtClean="0">
                <a:solidFill>
                  <a:srgbClr val="FF0000"/>
                </a:solidFill>
              </a:rPr>
              <a:t>adopted by world leaders in September 2015</a:t>
            </a:r>
            <a:r>
              <a:rPr lang="en-GB" sz="2400" b="1" dirty="0" smtClean="0"/>
              <a:t> at an historic UN Summit — officially came into force.  </a:t>
            </a:r>
            <a:br>
              <a:rPr lang="en-GB" sz="2400" b="1" dirty="0" smtClean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Over the next fifteen years, with these new Goals that universally apply to all, countries will mobilize efforts to </a:t>
            </a:r>
            <a:r>
              <a:rPr lang="en-GB" sz="2400" b="1" dirty="0" smtClean="0">
                <a:solidFill>
                  <a:srgbClr val="FF0000"/>
                </a:solidFill>
              </a:rPr>
              <a:t>end all forms of poverty, fight inequalities and tackle climate change, while ensuring that no one is left behind.</a:t>
            </a:r>
          </a:p>
          <a:p>
            <a:endParaRPr lang="en-GB" dirty="0" smtClean="0"/>
          </a:p>
          <a:p>
            <a:r>
              <a:rPr lang="en-GB" dirty="0" smtClean="0"/>
              <a:t>Launch Video</a:t>
            </a:r>
          </a:p>
          <a:p>
            <a:r>
              <a:rPr lang="en-GB" dirty="0" smtClean="0">
                <a:hlinkClick r:id="rId3"/>
              </a:rPr>
              <a:t>https://youtu.be/RpqVmvMCmp0</a:t>
            </a:r>
            <a:r>
              <a:rPr lang="en-GB" dirty="0" smtClean="0"/>
              <a:t>              </a:t>
            </a:r>
            <a:r>
              <a:rPr lang="en-GB" dirty="0" smtClean="0">
                <a:hlinkClick r:id="rId4"/>
              </a:rPr>
              <a:t>https://www.youtube.com/watch?v=sk45zFk62QU</a:t>
            </a:r>
            <a:r>
              <a:rPr lang="en-GB" dirty="0" smtClean="0"/>
              <a:t>   ( English Sub Titles)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332656"/>
            <a:ext cx="2678088" cy="554461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DDA"/>
                </a:solidFill>
              </a:rPr>
              <a:t>Doughnut Economics</a:t>
            </a:r>
            <a:br>
              <a:rPr lang="en-GB" dirty="0" smtClean="0">
                <a:solidFill>
                  <a:srgbClr val="009DDA"/>
                </a:solidFill>
              </a:rPr>
            </a:br>
            <a:r>
              <a:rPr lang="en-GB" dirty="0" smtClean="0"/>
              <a:t> </a:t>
            </a:r>
            <a:r>
              <a:rPr lang="en-GB" sz="2800" dirty="0" smtClean="0">
                <a:latin typeface="+mn-lt"/>
              </a:rPr>
              <a:t>(Kate Rawarth)</a:t>
            </a:r>
            <a:br>
              <a:rPr lang="en-GB" sz="2800" dirty="0" smtClean="0">
                <a:latin typeface="+mn-lt"/>
              </a:rPr>
            </a:br>
            <a:r>
              <a:rPr lang="en-GB" sz="2800" dirty="0" smtClean="0">
                <a:latin typeface="+mn-lt"/>
              </a:rPr>
              <a:t/>
            </a:r>
            <a:br>
              <a:rPr lang="en-GB" sz="2800" dirty="0" smtClean="0">
                <a:latin typeface="+mn-lt"/>
              </a:rPr>
            </a:br>
            <a:r>
              <a:rPr lang="en-GB" sz="2800" dirty="0" smtClean="0">
                <a:latin typeface="+mn-lt"/>
              </a:rPr>
              <a:t>An alternate way of viewing our economic decision making to include the environmental and social impact of the decision.</a:t>
            </a:r>
            <a:endParaRPr lang="en-GB" sz="2800" dirty="0">
              <a:solidFill>
                <a:srgbClr val="009DDA"/>
              </a:solidFill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8" y="6313490"/>
            <a:ext cx="12192000" cy="544510"/>
            <a:chOff x="2208" y="6340874"/>
            <a:chExt cx="12192000" cy="544510"/>
          </a:xfrm>
        </p:grpSpPr>
        <p:sp>
          <p:nvSpPr>
            <p:cNvPr id="14" name="Rectangle 13"/>
            <p:cNvSpPr/>
            <p:nvPr/>
          </p:nvSpPr>
          <p:spPr>
            <a:xfrm>
              <a:off x="2208" y="6340874"/>
              <a:ext cx="12192000" cy="544510"/>
            </a:xfrm>
            <a:prstGeom prst="rect">
              <a:avLst/>
            </a:prstGeom>
            <a:solidFill>
              <a:srgbClr val="4F91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3352" y="6459241"/>
              <a:ext cx="3240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unagreaterlincolnshire.org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32504" y="645924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#bethechange</a:t>
              </a:r>
            </a:p>
          </p:txBody>
        </p:sp>
      </p:grp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95991"/>
            <a:ext cx="1228195" cy="1102918"/>
          </a:xfrm>
          <a:prstGeom prst="rect">
            <a:avLst/>
          </a:prstGeom>
        </p:spPr>
      </p:pic>
      <p:pic>
        <p:nvPicPr>
          <p:cNvPr id="6146" name="Picture 2" descr="The Doughnut Economics: definition and critical analysi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5680" y="0"/>
            <a:ext cx="7200800" cy="6384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482</Words>
  <Application>Microsoft Office PowerPoint</Application>
  <PresentationFormat>Custom</PresentationFormat>
  <Paragraphs>113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UNA Greater Lincolnshire</vt:lpstr>
      <vt:lpstr>The Challenge</vt:lpstr>
      <vt:lpstr>Aims of the Session</vt:lpstr>
      <vt:lpstr>Starting Points.. </vt:lpstr>
      <vt:lpstr>Sustainable Development 1</vt:lpstr>
      <vt:lpstr>Sustainable Development 2</vt:lpstr>
      <vt:lpstr>Slide 7</vt:lpstr>
      <vt:lpstr>UN 2030 Sustainable Development Goals  Launched in 2015  </vt:lpstr>
      <vt:lpstr>Doughnut Economics  (Kate Rawarth)  An alternate way of viewing our economic decision making to include the environmental and social impact of the decision.</vt:lpstr>
      <vt:lpstr>Facing immediate challenges</vt:lpstr>
      <vt:lpstr>Linear v Circular Economy</vt:lpstr>
      <vt:lpstr>Circular Economy</vt:lpstr>
      <vt:lpstr>Circular Economy (Ellen McArthur Foundation)</vt:lpstr>
      <vt:lpstr>Consider your life roles and influence</vt:lpstr>
      <vt:lpstr>A Challenge we give to all organisations that have public accountability...</vt:lpstr>
      <vt:lpstr>My World Our World</vt:lpstr>
      <vt:lpstr>The Challenge</vt:lpstr>
      <vt:lpstr>Thankyou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Greater Lincolnshire</dc:title>
  <dc:creator>Clive</dc:creator>
  <cp:lastModifiedBy>Clive</cp:lastModifiedBy>
  <cp:revision>38</cp:revision>
  <dcterms:created xsi:type="dcterms:W3CDTF">2020-10-17T21:38:00Z</dcterms:created>
  <dcterms:modified xsi:type="dcterms:W3CDTF">2025-01-15T11:30:04Z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F2B8A02E5B914CD9BDB14F9672EBBED8</vt:lpwstr>
  </property>
  <property fmtid="{D5CDD505-2E9C-101B-9397-08002B2CF9AE}" pid="3" name="KSOProductBuildVer">
    <vt:lpwstr>2057-11.2.0.11417</vt:lpwstr>
  </property>
</Properties>
</file>