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5" r:id="rId5"/>
    <p:sldId id="277" r:id="rId6"/>
    <p:sldId id="261" r:id="rId7"/>
    <p:sldId id="276" r:id="rId8"/>
    <p:sldId id="268" r:id="rId9"/>
    <p:sldId id="269" r:id="rId10"/>
    <p:sldId id="270" r:id="rId11"/>
    <p:sldId id="271" r:id="rId12"/>
    <p:sldId id="27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A"/>
    <a:srgbClr val="4F91CD"/>
    <a:srgbClr val="6C757D"/>
    <a:srgbClr val="888888"/>
    <a:srgbClr val="A6A6A6"/>
    <a:srgbClr val="009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62" y="5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70587-1E4B-49A5-BED7-B7935D57CA69}" type="datetimeFigureOut">
              <a:rPr lang="en-GB" smtClean="0"/>
              <a:pPr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3B1E1-3E42-44EB-97BF-7527EE627EE5}"/>
              </a:ext>
            </a:extLst>
          </p:cNvPr>
          <p:cNvSpPr/>
          <p:nvPr userDrawn="1"/>
        </p:nvSpPr>
        <p:spPr>
          <a:xfrm>
            <a:off x="2208" y="6313490"/>
            <a:ext cx="12192000" cy="544510"/>
          </a:xfrm>
          <a:prstGeom prst="rect">
            <a:avLst/>
          </a:prstGeom>
          <a:solidFill>
            <a:srgbClr val="009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00A6A-00D7-431A-99DF-582EF43D9B1D}"/>
              </a:ext>
            </a:extLst>
          </p:cNvPr>
          <p:cNvSpPr txBox="1"/>
          <p:nvPr userDrawn="1"/>
        </p:nvSpPr>
        <p:spPr>
          <a:xfrm>
            <a:off x="263352" y="643185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unagreaterlincolnshire.org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8A2AF-F657-42C0-8E13-3C84168D49DC}"/>
              </a:ext>
            </a:extLst>
          </p:cNvPr>
          <p:cNvSpPr txBox="1"/>
          <p:nvPr userDrawn="1"/>
        </p:nvSpPr>
        <p:spPr>
          <a:xfrm>
            <a:off x="10632504" y="643185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#bethechange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9D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rgbClr val="6C75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rgbClr val="6C75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rgbClr val="6C75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rgbClr val="6C75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rgbClr val="6C75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Uyf5Z6hD8&amp;t=3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L6CiO-uIU" TargetMode="External"/><Relationship Id="rId2" Type="http://schemas.openxmlformats.org/officeDocument/2006/relationships/hyperlink" Target="https://www.youtube.com/watch?v=_1DqHmHqYa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colnclimate.org.uk/" TargetMode="External"/><Relationship Id="rId2" Type="http://schemas.openxmlformats.org/officeDocument/2006/relationships/hyperlink" Target="https://www.local.gov.uk/delivering-local-net-ze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un.org/pact-for-the-future/en" TargetMode="External"/><Relationship Id="rId4" Type="http://schemas.openxmlformats.org/officeDocument/2006/relationships/hyperlink" Target="https://cop30.br/en/action-agen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05496B22-5AA6-4238-A82D-31A923B34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r="21330"/>
          <a:stretch/>
        </p:blipFill>
        <p:spPr>
          <a:xfrm>
            <a:off x="2140051" y="-27384"/>
            <a:ext cx="10074120" cy="68529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A5E0BAC-CDD1-4C88-A44E-5CA652D3D8CA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F18CCB-9A62-4B6C-A8D6-FA678A041F62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0BD683-B596-4511-AF22-730837B63334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1C921D-ECE2-4771-9A34-56FB82D938E3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71BB01C-58BD-4CBB-9585-02A991FB92D8}"/>
              </a:ext>
            </a:extLst>
          </p:cNvPr>
          <p:cNvSpPr/>
          <p:nvPr/>
        </p:nvSpPr>
        <p:spPr>
          <a:xfrm>
            <a:off x="9984432" y="-27384"/>
            <a:ext cx="1656184" cy="169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58B4F6E-FD3F-4882-A7BA-2A8440271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377280"/>
            <a:ext cx="1048175" cy="94126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C9013B-060F-4CC3-BAF0-078CBBEF3EAC}"/>
              </a:ext>
            </a:extLst>
          </p:cNvPr>
          <p:cNvSpPr/>
          <p:nvPr/>
        </p:nvSpPr>
        <p:spPr>
          <a:xfrm>
            <a:off x="1" y="1"/>
            <a:ext cx="3719736" cy="4149080"/>
          </a:xfrm>
          <a:custGeom>
            <a:avLst/>
            <a:gdLst>
              <a:gd name="connsiteX0" fmla="*/ 5548543 w 5548543"/>
              <a:gd name="connsiteY0" fmla="*/ 0 h 6702641"/>
              <a:gd name="connsiteX1" fmla="*/ 4119238 w 5548543"/>
              <a:gd name="connsiteY1" fmla="*/ 6702641 h 6702641"/>
              <a:gd name="connsiteX2" fmla="*/ 0 w 5548543"/>
              <a:gd name="connsiteY2" fmla="*/ 6702641 h 6702641"/>
              <a:gd name="connsiteX3" fmla="*/ 0 w 5548543"/>
              <a:gd name="connsiteY3" fmla="*/ 35511 h 6702641"/>
              <a:gd name="connsiteX4" fmla="*/ 5548543 w 5548543"/>
              <a:gd name="connsiteY4" fmla="*/ 0 h 670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543" h="6702641">
                <a:moveTo>
                  <a:pt x="5548543" y="0"/>
                </a:moveTo>
                <a:lnTo>
                  <a:pt x="4119238" y="6702641"/>
                </a:lnTo>
                <a:lnTo>
                  <a:pt x="0" y="6702641"/>
                </a:lnTo>
                <a:lnTo>
                  <a:pt x="0" y="35511"/>
                </a:lnTo>
                <a:lnTo>
                  <a:pt x="5548543" y="0"/>
                </a:lnTo>
                <a:close/>
              </a:path>
            </a:pathLst>
          </a:custGeom>
          <a:solidFill>
            <a:srgbClr val="4F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912" y="403236"/>
            <a:ext cx="4317504" cy="1470025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Greater Lincolnshire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512" y="1844701"/>
            <a:ext cx="3046040" cy="1896126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U3A January 2026</a:t>
            </a:r>
          </a:p>
          <a:p>
            <a:pPr algn="l"/>
            <a:endParaRPr lang="en-GB" b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GB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Progress, Change </a:t>
            </a:r>
          </a:p>
          <a:p>
            <a:pPr algn="l"/>
            <a:r>
              <a:rPr lang="en-GB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and Challenge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325A8-6E0F-13E5-0EB5-6A178C406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D5A9-D7BE-3283-A4E4-88D13541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786210"/>
          </a:xfrm>
        </p:spPr>
        <p:txBody>
          <a:bodyPr>
            <a:normAutofit/>
          </a:bodyPr>
          <a:lstStyle/>
          <a:p>
            <a:r>
              <a:rPr lang="en-GB" dirty="0"/>
              <a:t>Challenges we all face in Sustainable  Development….</a:t>
            </a:r>
            <a:br>
              <a:rPr lang="en-GB" dirty="0"/>
            </a:br>
            <a:r>
              <a:rPr lang="en-GB" dirty="0"/>
              <a:t>Have your say and advise us</a:t>
            </a:r>
            <a:endParaRPr lang="en-GB" dirty="0">
              <a:solidFill>
                <a:srgbClr val="009DD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D5AC-19A4-4E64-7A97-2F7B4B33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374679"/>
          </a:xfrm>
        </p:spPr>
        <p:txBody>
          <a:bodyPr>
            <a:normAutofit fontScale="32500" lnSpcReduction="20000"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sz="11100" b="1" dirty="0">
                <a:solidFill>
                  <a:schemeClr val="tx1"/>
                </a:solidFill>
                <a:latin typeface="+mn-lt"/>
              </a:rPr>
              <a:t>Different age groups</a:t>
            </a:r>
          </a:p>
          <a:p>
            <a:pPr marL="0" indent="0">
              <a:buNone/>
            </a:pPr>
            <a:endParaRPr lang="en-GB" sz="11100" b="1" dirty="0">
              <a:solidFill>
                <a:schemeClr val="tx1"/>
              </a:solidFill>
              <a:latin typeface="+mn-lt"/>
            </a:endParaRPr>
          </a:p>
          <a:p>
            <a:r>
              <a:rPr lang="en-GB" sz="11100" b="1" dirty="0">
                <a:solidFill>
                  <a:schemeClr val="tx1"/>
                </a:solidFill>
                <a:latin typeface="+mn-lt"/>
              </a:rPr>
              <a:t>Locally, Regionally, Nationally</a:t>
            </a:r>
          </a:p>
          <a:p>
            <a:pPr marL="0" indent="0">
              <a:buNone/>
            </a:pPr>
            <a:endParaRPr lang="en-GB" sz="11100" b="1" dirty="0">
              <a:solidFill>
                <a:schemeClr val="tx1"/>
              </a:solidFill>
              <a:latin typeface="+mn-lt"/>
            </a:endParaRPr>
          </a:p>
          <a:p>
            <a:r>
              <a:rPr lang="en-GB" sz="11100" b="1" dirty="0">
                <a:solidFill>
                  <a:schemeClr val="tx1"/>
                </a:solidFill>
                <a:latin typeface="+mn-lt"/>
              </a:rPr>
              <a:t>In activities in Business/Education/Community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B82ABB-F378-187F-CDF0-71B249854C71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F4B609-A85B-7046-0982-D11459D6DD1E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BD26F9-CC77-E543-4F37-29C735449CA7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AF0F93-811F-7FA6-ADF0-D9A6D9DA746D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2BF2564-7CE7-5D18-9ED2-8924CD317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7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33AF-EFB8-0CE8-F356-2A13F481E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7945-621A-0E07-6B10-C46810E9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we can continue to make a positive difference</a:t>
            </a:r>
            <a:br>
              <a:rPr lang="en-GB" dirty="0"/>
            </a:br>
            <a:endParaRPr lang="en-GB" dirty="0">
              <a:solidFill>
                <a:srgbClr val="009DD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C87A2-4C2B-26D0-7013-FE13E953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0324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latin typeface="+mn-lt"/>
              </a:rPr>
              <a:t>On my own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3600" b="1" dirty="0">
              <a:solidFill>
                <a:schemeClr val="tx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latin typeface="+mn-lt"/>
              </a:rPr>
              <a:t>With others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3600" b="1" dirty="0">
              <a:solidFill>
                <a:schemeClr val="tx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latin typeface="+mn-lt"/>
              </a:rPr>
              <a:t>What would help us to work together 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5FADA4-F0C6-4D2C-A3CE-82E852B4C798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61CABC-380A-D960-D1EA-830884959716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A78A34-0BF7-C4DA-B23B-AB2D7A9F2FB9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8C441-3DA5-2399-2B85-ADED3ADC8857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4A202E1-2224-8079-0EEE-EADDF2444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5A537-DFC3-21D2-B4FC-9FD8319C5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71C5-67A3-54A0-5673-2D7BF18F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call to continued action</a:t>
            </a:r>
            <a:endParaRPr lang="en-GB" dirty="0">
              <a:solidFill>
                <a:srgbClr val="009DD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8036C-50F8-1420-55BF-24827055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5"/>
            <a:ext cx="109728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900" b="1" dirty="0">
                <a:solidFill>
                  <a:schemeClr val="tx1"/>
                </a:solidFill>
              </a:rPr>
              <a:t>Our Background </a:t>
            </a:r>
            <a:endParaRPr lang="en-GB" sz="2900" dirty="0">
              <a:solidFill>
                <a:schemeClr val="tx1"/>
              </a:solidFill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527CB7-EBA2-4971-1236-FBA8C60AAF99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DA6964-49A0-775B-4EA8-224063BBDAD8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EB59FE-9F25-1986-916B-6E9711C48DE5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42C009-98C1-3A64-80A5-F17458C22DD5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45A9B23-DC5A-3B38-064C-8BDE32B00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1D79A3-F0CD-5A3A-FF54-D8EFF71F1102}"/>
              </a:ext>
            </a:extLst>
          </p:cNvPr>
          <p:cNvSpPr txBox="1"/>
          <p:nvPr/>
        </p:nvSpPr>
        <p:spPr>
          <a:xfrm>
            <a:off x="2855640" y="2852936"/>
            <a:ext cx="71287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rgbClr val="009DDA"/>
                </a:solidFill>
                <a:cs typeface="Arial" panose="020B0604020202020204" pitchFamily="34" charset="0"/>
              </a:rPr>
              <a:t>“if not you then who, if not now then when”</a:t>
            </a:r>
            <a:endParaRPr lang="en-GB" sz="6000" dirty="0">
              <a:solidFill>
                <a:srgbClr val="009DD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1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64BCAE-11AC-4162-8DE4-B9E5E459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080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rgbClr val="009DDA"/>
                </a:solidFill>
              </a:rPr>
              <a:t>Thankyou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EDF867A-2716-41AE-B489-D7CF997FE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3462734"/>
            <a:ext cx="1228195" cy="11029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C7A92D-F9A7-450C-A5DC-89FCC7B8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99932"/>
            <a:ext cx="109728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unagreaterlincolnshire.org </a:t>
            </a:r>
          </a:p>
          <a:p>
            <a:pPr lvl="1"/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77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9DDA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825"/>
            <a:ext cx="109728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900" b="1" dirty="0">
                <a:solidFill>
                  <a:schemeClr val="tx1"/>
                </a:solidFill>
              </a:rPr>
              <a:t>Our Background </a:t>
            </a:r>
            <a:endParaRPr lang="en-GB" sz="2900" dirty="0">
              <a:solidFill>
                <a:schemeClr val="tx1"/>
              </a:solidFill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DA881-29A6-44DF-88CC-99B0D4666C87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08B02A-96E9-47EB-AE27-0639BA131265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DAE81C-99C2-477A-B2C8-8C74463A537F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BD3652-C9C0-4806-8FC4-86AA10D2A1AD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34C6-1AE7-4CC0-9A69-794492E70FF8}"/>
              </a:ext>
            </a:extLst>
          </p:cNvPr>
          <p:cNvSpPr txBox="1"/>
          <p:nvPr/>
        </p:nvSpPr>
        <p:spPr>
          <a:xfrm>
            <a:off x="2855640" y="2852936"/>
            <a:ext cx="71287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rgbClr val="009DDA"/>
                </a:solidFill>
                <a:cs typeface="Arial" panose="020B0604020202020204" pitchFamily="34" charset="0"/>
              </a:rPr>
              <a:t>“if not you then who, if not now then when”</a:t>
            </a:r>
            <a:endParaRPr lang="en-GB" sz="6000" dirty="0">
              <a:solidFill>
                <a:srgbClr val="009DD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3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64BCAE-11AC-4162-8DE4-B9E5E459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1463"/>
            <a:ext cx="10972800" cy="4525963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r>
              <a:rPr lang="en-GB" sz="3200" b="1" dirty="0">
                <a:solidFill>
                  <a:schemeClr val="tx1"/>
                </a:solidFill>
                <a:latin typeface="+mn-lt"/>
              </a:rPr>
              <a:t>Update on projects and engagement UNA-GL in 2025</a:t>
            </a:r>
            <a:br>
              <a:rPr lang="en-GB" sz="3200" b="1" dirty="0">
                <a:solidFill>
                  <a:schemeClr val="tx1"/>
                </a:solidFill>
                <a:latin typeface="+mn-lt"/>
              </a:rPr>
            </a:br>
            <a:endParaRPr lang="en-GB" sz="3200" b="1" dirty="0">
              <a:solidFill>
                <a:schemeClr val="tx1"/>
              </a:solidFill>
              <a:latin typeface="+mn-lt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+mn-lt"/>
              </a:rPr>
              <a:t>Local, National and International Changes 2025 to 2026</a:t>
            </a:r>
            <a:br>
              <a:rPr lang="en-GB" sz="3200" b="1" dirty="0">
                <a:solidFill>
                  <a:schemeClr val="tx1"/>
                </a:solidFill>
                <a:latin typeface="+mn-lt"/>
              </a:rPr>
            </a:br>
            <a:endParaRPr lang="en-GB" sz="3200" b="1" dirty="0">
              <a:solidFill>
                <a:schemeClr val="tx1"/>
              </a:solidFill>
              <a:latin typeface="+mn-lt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+mn-lt"/>
              </a:rPr>
              <a:t>Challenges we face .. and advice to UNA-GL</a:t>
            </a:r>
            <a:br>
              <a:rPr lang="en-GB" sz="3200" b="1" dirty="0">
                <a:solidFill>
                  <a:schemeClr val="tx1"/>
                </a:solidFill>
                <a:latin typeface="+mn-lt"/>
              </a:rPr>
            </a:br>
            <a:endParaRPr lang="en-GB" sz="3200" b="1" dirty="0">
              <a:solidFill>
                <a:schemeClr val="tx1"/>
              </a:solidFill>
              <a:latin typeface="+mn-lt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+mn-lt"/>
              </a:rPr>
              <a:t>How we can continue make a positive difference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FAEBC-9C3F-613A-8ABF-B85A46680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5C2B-B106-408D-9C48-A406CAF5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9DDA"/>
                </a:solidFill>
              </a:rPr>
              <a:t>2025 Business as Usual??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90271-A379-B5C4-527E-C7F5D083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20281"/>
            <a:ext cx="10972800" cy="460647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2DD104-A31B-5E33-0BAC-E4C2CB5C992D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B5A4AC-0893-39FF-9ED9-36493CC8677B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99014C-6880-128B-2187-E1B9B620BC3D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A28C40-518E-E508-1598-B208A06AE163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05454C1-71E6-2E4D-EAEC-21E30C37E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pic>
        <p:nvPicPr>
          <p:cNvPr id="5" name="Drawing 0">
            <a:extLst>
              <a:ext uri="{FF2B5EF4-FFF2-40B4-BE49-F238E27FC236}">
                <a16:creationId xmlns:a16="http://schemas.microsoft.com/office/drawing/2014/main" id="{4BEAF5CB-758A-7094-BBC0-0B2023FB2F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7408" y="1124744"/>
            <a:ext cx="9649072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CE8E0-677C-3CE7-BCCF-7B93F3AF1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E58E-432E-85F8-FC6B-A25FE429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80" y="274638"/>
            <a:ext cx="10986720" cy="1143000"/>
          </a:xfrm>
        </p:spPr>
        <p:txBody>
          <a:bodyPr/>
          <a:lstStyle/>
          <a:p>
            <a:r>
              <a:rPr lang="en-GB" dirty="0"/>
              <a:t>But things are changing! December 25</a:t>
            </a:r>
            <a:r>
              <a:rPr lang="en-GB" baseline="30000" dirty="0"/>
              <a:t>th</a:t>
            </a:r>
            <a:r>
              <a:rPr lang="en-GB" dirty="0"/>
              <a:t> 2025</a:t>
            </a:r>
            <a:endParaRPr lang="en-GB" dirty="0">
              <a:solidFill>
                <a:srgbClr val="009DD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E901-3817-B8E0-E6AC-40A94EDC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20281"/>
            <a:ext cx="10972800" cy="460647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081994-386F-3C23-7EEC-807D9D5785EB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5AF919-06C1-42BB-184A-8F24E7741B29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77056A-018D-CF42-CF63-035F87B1080C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E9A958-FCE9-DE58-508A-3C64D1960F38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FEF262E-CA8C-A528-E620-8AD8FCFD5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pic>
        <p:nvPicPr>
          <p:cNvPr id="5" name="Picture 4" descr="A close up of a rose&#10;&#10;AI-generated content may be incorrect.">
            <a:extLst>
              <a:ext uri="{FF2B5EF4-FFF2-40B4-BE49-F238E27FC236}">
                <a16:creationId xmlns:a16="http://schemas.microsoft.com/office/drawing/2014/main" id="{76492706-1E94-C984-FF4C-0D7F774E4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0" y="1614773"/>
            <a:ext cx="3312368" cy="441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oup of yellow flowers in a garden&#10;&#10;AI-generated content may be incorrect.">
            <a:extLst>
              <a:ext uri="{FF2B5EF4-FFF2-40B4-BE49-F238E27FC236}">
                <a16:creationId xmlns:a16="http://schemas.microsoft.com/office/drawing/2014/main" id="{8A384008-5456-3789-BD78-20DF50FA0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699500"/>
            <a:ext cx="3312368" cy="437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tree with pink flowers&#10;&#10;AI-generated content may be incorrect.">
            <a:extLst>
              <a:ext uri="{FF2B5EF4-FFF2-40B4-BE49-F238E27FC236}">
                <a16:creationId xmlns:a16="http://schemas.microsoft.com/office/drawing/2014/main" id="{F1E32978-F2D5-247C-768B-BA4098CBDC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3965" y="2190094"/>
            <a:ext cx="4390174" cy="3292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3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CEF Rights Respecting Sschools">
            <a:extLst>
              <a:ext uri="{FF2B5EF4-FFF2-40B4-BE49-F238E27FC236}">
                <a16:creationId xmlns:a16="http://schemas.microsoft.com/office/drawing/2014/main" id="{82AC9AE7-2481-41F8-9974-7EC77D67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836712"/>
            <a:ext cx="9725138" cy="53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93" y="297900"/>
            <a:ext cx="10972800" cy="1143000"/>
          </a:xfrm>
        </p:spPr>
        <p:txBody>
          <a:bodyPr/>
          <a:lstStyle/>
          <a:p>
            <a:r>
              <a:rPr lang="en-GB" dirty="0"/>
              <a:t>How are things changing on other 17 goals?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600201"/>
            <a:ext cx="2160240" cy="3196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hlinkClick r:id="rId3"/>
              </a:rPr>
              <a:t>17 UN 2030 Sustainable Development Goals</a:t>
            </a: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2025 Update Report</a:t>
            </a:r>
          </a:p>
          <a:p>
            <a:pPr marL="0" indent="0">
              <a:buNone/>
            </a:pPr>
            <a:r>
              <a:rPr lang="en-GB" b="1" dirty="0"/>
              <a:t>(video)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DA881-29A6-44DF-88CC-99B0D4666C87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08B02A-96E9-47EB-AE27-0639BA131265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DAE81C-99C2-477A-B2C8-8C74463A537F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BD3652-C9C0-4806-8FC4-86AA10D2A1AD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CAE84-C501-6751-EFEF-5A3C8DB88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126BA8-671C-E770-6323-7FFBE0E8B4A9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75051B-1ABD-3F4C-E949-3EFE31E951A5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AA5B53-2DB8-2F6A-3D55-3A8E6C72AF0D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0689B8-AA1D-0F08-45B6-50695F32F4D6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12E8474-CE24-6D55-F763-6AE661D8E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pic>
        <p:nvPicPr>
          <p:cNvPr id="5" name="Picture 4" descr="A graffiti of a child holding a flag&#10;&#10;AI-generated content may be incorrect.">
            <a:extLst>
              <a:ext uri="{FF2B5EF4-FFF2-40B4-BE49-F238E27FC236}">
                <a16:creationId xmlns:a16="http://schemas.microsoft.com/office/drawing/2014/main" id="{7A01A9C5-34A3-8364-DEB3-FE7C43E6B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95992"/>
            <a:ext cx="5857944" cy="5797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0DBD9D-B958-4171-2283-376F5C88F3E9}"/>
              </a:ext>
            </a:extLst>
          </p:cNvPr>
          <p:cNvSpPr txBox="1"/>
          <p:nvPr/>
        </p:nvSpPr>
        <p:spPr>
          <a:xfrm>
            <a:off x="403309" y="562813"/>
            <a:ext cx="2520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 we offer a Future and a Hope….</a:t>
            </a:r>
          </a:p>
          <a:p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all living things?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Graffiti in Annecy </a:t>
            </a:r>
          </a:p>
          <a:p>
            <a:r>
              <a:rPr lang="en-GB" dirty="0"/>
              <a:t>Sept 2025</a:t>
            </a:r>
          </a:p>
        </p:txBody>
      </p:sp>
    </p:spTree>
    <p:extLst>
      <p:ext uri="{BB962C8B-B14F-4D97-AF65-F5344CB8AC3E}">
        <p14:creationId xmlns:p14="http://schemas.microsoft.com/office/powerpoint/2010/main" val="23764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9DDA"/>
                </a:solidFill>
              </a:rPr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909"/>
            <a:ext cx="10972800" cy="43343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b="1" dirty="0">
                <a:solidFill>
                  <a:schemeClr val="tx1"/>
                </a:solidFill>
              </a:rPr>
              <a:t>UNA GL Activities and engagement examples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chemeClr val="tx1"/>
                </a:solidFill>
              </a:rPr>
              <a:t>Locally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Greenpower Education – Students and Electric Racing Cars at Blyton</a:t>
            </a:r>
          </a:p>
          <a:p>
            <a:pPr marL="457200" lvl="1" indent="0">
              <a:buNone/>
            </a:pPr>
            <a:r>
              <a:rPr lang="en-GB" u="sng" dirty="0">
                <a:hlinkClick r:id="rId2"/>
              </a:rPr>
              <a:t>https://www.youtube.com/watch?v=_1DqHmHqYaE</a:t>
            </a:r>
            <a:endParaRPr lang="en-GB" u="sng" dirty="0"/>
          </a:p>
          <a:p>
            <a:pPr marL="457200" lvl="1" indent="0">
              <a:buNone/>
            </a:pPr>
            <a:endParaRPr lang="en-GB" u="sng" dirty="0"/>
          </a:p>
          <a:p>
            <a:pPr marL="457200" lvl="1" indent="0">
              <a:buNone/>
            </a:pPr>
            <a:r>
              <a:rPr lang="en-GB" b="1" dirty="0">
                <a:solidFill>
                  <a:schemeClr val="tx1"/>
                </a:solidFill>
              </a:rPr>
              <a:t>Internationally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chemeClr val="tx1"/>
                </a:solidFill>
              </a:rPr>
              <a:t>Costa Rica – an example of sustainable community development using eco tourism as a driver</a:t>
            </a:r>
          </a:p>
          <a:p>
            <a:pPr marL="457200" lvl="1" indent="0">
              <a:buNone/>
            </a:pPr>
            <a:r>
              <a:rPr lang="en-GB" u="sng" dirty="0">
                <a:hlinkClick r:id="rId3"/>
              </a:rPr>
              <a:t>https://www.youtube.com/watch?v=NzL6CiO-uIU</a:t>
            </a:r>
            <a:endParaRPr lang="en-GB" u="sng" dirty="0"/>
          </a:p>
          <a:p>
            <a:pPr marL="457200" lvl="1" indent="0">
              <a:buNone/>
            </a:pPr>
            <a:endParaRPr lang="en-GB" u="sng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DA881-29A6-44DF-88CC-99B0D4666C87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08B02A-96E9-47EB-AE27-0639BA131265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DAE81C-99C2-477A-B2C8-8C74463A537F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BD3652-C9C0-4806-8FC4-86AA10D2A1AD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3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91AD5-EA3E-4FAF-7D25-5AA884021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BC4A-1670-A24F-56CC-BC329FDF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98178"/>
          </a:xfrm>
        </p:spPr>
        <p:txBody>
          <a:bodyPr>
            <a:normAutofit/>
          </a:bodyPr>
          <a:lstStyle/>
          <a:p>
            <a:r>
              <a:rPr lang="en-GB" dirty="0"/>
              <a:t>Local, National and International Changes</a:t>
            </a:r>
            <a:br>
              <a:rPr lang="en-GB" dirty="0"/>
            </a:br>
            <a:r>
              <a:rPr lang="en-GB" dirty="0"/>
              <a:t> 2025 to 2026</a:t>
            </a:r>
            <a:endParaRPr lang="en-GB" dirty="0">
              <a:solidFill>
                <a:srgbClr val="009DD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2F0C-D5A6-9C95-A7F5-4F3E9330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612682"/>
          </a:xfrm>
        </p:spPr>
        <p:txBody>
          <a:bodyPr>
            <a:normAutofit fontScale="25000" lnSpcReduction="20000"/>
          </a:bodyPr>
          <a:lstStyle/>
          <a:p>
            <a:r>
              <a:rPr lang="en-GB" sz="11100" b="1" dirty="0">
                <a:solidFill>
                  <a:schemeClr val="tx1"/>
                </a:solidFill>
                <a:latin typeface="+mn-lt"/>
              </a:rPr>
              <a:t>Greater Lincolnshire a new authority</a:t>
            </a:r>
          </a:p>
          <a:p>
            <a:pPr lvl="1"/>
            <a:r>
              <a:rPr lang="en-GB" sz="11100" b="1" dirty="0">
                <a:solidFill>
                  <a:schemeClr val="tx1"/>
                </a:solidFill>
                <a:latin typeface="+mn-lt"/>
                <a:hlinkClick r:id="rId2"/>
              </a:rPr>
              <a:t>Climate Emergency</a:t>
            </a:r>
            <a:r>
              <a:rPr lang="en-GB" sz="11100" b="1" dirty="0">
                <a:solidFill>
                  <a:schemeClr val="tx1"/>
                </a:solidFill>
                <a:latin typeface="+mn-lt"/>
              </a:rPr>
              <a:t>  Data from Local Government Association: 300 Local Authorities and 67% County Councils</a:t>
            </a:r>
          </a:p>
          <a:p>
            <a:pPr marL="457200" lvl="1" indent="0">
              <a:buNone/>
            </a:pPr>
            <a:endParaRPr lang="en-GB" sz="11100" b="1" dirty="0">
              <a:solidFill>
                <a:schemeClr val="tx1"/>
              </a:solidFill>
              <a:latin typeface="+mn-lt"/>
            </a:endParaRPr>
          </a:p>
          <a:p>
            <a:r>
              <a:rPr lang="en-GB" sz="11100" b="1" dirty="0">
                <a:solidFill>
                  <a:schemeClr val="tx1"/>
                </a:solidFill>
                <a:latin typeface="+mn-lt"/>
                <a:hlinkClick r:id="rId3"/>
              </a:rPr>
              <a:t>Lincoln Climate Commission</a:t>
            </a:r>
            <a:endParaRPr lang="en-GB" sz="11100" b="1" dirty="0">
              <a:solidFill>
                <a:schemeClr val="tx1"/>
              </a:solidFill>
              <a:latin typeface="+mn-lt"/>
            </a:endParaRPr>
          </a:p>
          <a:p>
            <a:endParaRPr lang="en-GB" sz="11100" b="1" dirty="0">
              <a:solidFill>
                <a:schemeClr val="tx1"/>
              </a:solidFill>
              <a:latin typeface="+mn-lt"/>
            </a:endParaRPr>
          </a:p>
          <a:p>
            <a:r>
              <a:rPr lang="en-GB" sz="11100" b="1" dirty="0">
                <a:solidFill>
                  <a:schemeClr val="tx1"/>
                </a:solidFill>
                <a:latin typeface="+mn-lt"/>
                <a:hlinkClick r:id="rId4"/>
              </a:rPr>
              <a:t>COP 30 November in Belem Brazil</a:t>
            </a:r>
            <a:endParaRPr lang="en-GB" sz="11100" b="1" dirty="0">
              <a:solidFill>
                <a:schemeClr val="tx1"/>
              </a:solidFill>
              <a:latin typeface="+mn-lt"/>
            </a:endParaRPr>
          </a:p>
          <a:p>
            <a:endParaRPr lang="en-GB" sz="11100" b="1" dirty="0">
              <a:solidFill>
                <a:schemeClr val="tx1"/>
              </a:solidFill>
              <a:latin typeface="+mn-lt"/>
            </a:endParaRPr>
          </a:p>
          <a:p>
            <a:r>
              <a:rPr lang="en-GB" sz="11100" b="1" dirty="0">
                <a:latin typeface="+mn-lt"/>
                <a:hlinkClick r:id="rId5"/>
              </a:rPr>
              <a:t>UN Pact for the Future</a:t>
            </a:r>
            <a:endParaRPr lang="en-GB" sz="11100" b="1" dirty="0">
              <a:latin typeface="+mn-lt"/>
            </a:endParaRPr>
          </a:p>
          <a:p>
            <a:pPr lvl="1"/>
            <a:r>
              <a:rPr lang="en-GB" sz="11100" b="1" dirty="0">
                <a:latin typeface="+mn-lt"/>
              </a:rPr>
              <a:t>5 Chapters and 2 Annexes</a:t>
            </a:r>
          </a:p>
          <a:p>
            <a:pPr lvl="2"/>
            <a:r>
              <a:rPr lang="en-GB" sz="11100" b="1" dirty="0">
                <a:latin typeface="+mn-lt"/>
              </a:rPr>
              <a:t>Annex II First time stated accountability for ‘Future Generations’</a:t>
            </a:r>
          </a:p>
          <a:p>
            <a:endParaRPr lang="en-GB" sz="9800" dirty="0">
              <a:latin typeface="+mn-lt"/>
            </a:endParaRPr>
          </a:p>
          <a:p>
            <a:endParaRPr lang="en-GB" sz="98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134434-08E6-ACEA-AA3A-A984C349D540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415A10-ED00-5286-E0E7-EAB7D6F91FE9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989F0B-98FF-D3E7-5565-456ACB46E2C6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E1CA5C-0200-474B-1806-CC79092C1B0A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AAF2DF8-BCB8-2061-D0B6-9B670CBED7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2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UNA Greater Lincolnshire</vt:lpstr>
      <vt:lpstr>Introduction</vt:lpstr>
      <vt:lpstr>Agenda</vt:lpstr>
      <vt:lpstr>2025 Business as Usual??</vt:lpstr>
      <vt:lpstr>But things are changing! December 25th 2025</vt:lpstr>
      <vt:lpstr>How are things changing on other 17 goals?</vt:lpstr>
      <vt:lpstr>PowerPoint Presentation</vt:lpstr>
      <vt:lpstr>UPDATE</vt:lpstr>
      <vt:lpstr>Local, National and International Changes  2025 to 2026</vt:lpstr>
      <vt:lpstr>Challenges we all face in Sustainable  Development…. Have your say and advise us</vt:lpstr>
      <vt:lpstr>How we can continue to make a positive difference </vt:lpstr>
      <vt:lpstr>A call to continued action</vt:lpstr>
      <vt:lpstr>Thankyou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Greater Lincolnshire</dc:title>
  <dc:creator>Clive</dc:creator>
  <cp:lastModifiedBy>Clive Wilson</cp:lastModifiedBy>
  <cp:revision>32</cp:revision>
  <dcterms:created xsi:type="dcterms:W3CDTF">2020-10-17T21:38:07Z</dcterms:created>
  <dcterms:modified xsi:type="dcterms:W3CDTF">2026-01-04T12:34:08Z</dcterms:modified>
</cp:coreProperties>
</file>