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63" r:id="rId3"/>
    <p:sldId id="262" r:id="rId4"/>
    <p:sldId id="344" r:id="rId5"/>
    <p:sldId id="343" r:id="rId6"/>
    <p:sldId id="337" r:id="rId7"/>
    <p:sldId id="339" r:id="rId8"/>
    <p:sldId id="342" r:id="rId9"/>
    <p:sldId id="259" r:id="rId10"/>
    <p:sldId id="260" r:id="rId11"/>
    <p:sldId id="269" r:id="rId12"/>
    <p:sldId id="264" r:id="rId13"/>
    <p:sldId id="265" r:id="rId14"/>
    <p:sldId id="266" r:id="rId15"/>
    <p:sldId id="267" r:id="rId16"/>
    <p:sldId id="268" r:id="rId17"/>
    <p:sldId id="270" r:id="rId18"/>
    <p:sldId id="327" r:id="rId19"/>
    <p:sldId id="271" r:id="rId20"/>
    <p:sldId id="273" r:id="rId21"/>
    <p:sldId id="275" r:id="rId22"/>
    <p:sldId id="334" r:id="rId23"/>
    <p:sldId id="335" r:id="rId24"/>
    <p:sldId id="336" r:id="rId25"/>
    <p:sldId id="333" r:id="rId26"/>
    <p:sldId id="280" r:id="rId27"/>
    <p:sldId id="276" r:id="rId28"/>
    <p:sldId id="295" r:id="rId29"/>
    <p:sldId id="296" r:id="rId30"/>
    <p:sldId id="297" r:id="rId31"/>
    <p:sldId id="298" r:id="rId32"/>
    <p:sldId id="293" r:id="rId33"/>
    <p:sldId id="330" r:id="rId34"/>
    <p:sldId id="294" r:id="rId35"/>
    <p:sldId id="302" r:id="rId36"/>
    <p:sldId id="305" r:id="rId37"/>
    <p:sldId id="299" r:id="rId38"/>
    <p:sldId id="329" r:id="rId39"/>
    <p:sldId id="282" r:id="rId40"/>
    <p:sldId id="285" r:id="rId41"/>
    <p:sldId id="331" r:id="rId42"/>
    <p:sldId id="332" r:id="rId43"/>
    <p:sldId id="283" r:id="rId44"/>
    <p:sldId id="301" r:id="rId45"/>
    <p:sldId id="345" r:id="rId46"/>
    <p:sldId id="346" r:id="rId47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12" autoAdjust="0"/>
  </p:normalViewPr>
  <p:slideViewPr>
    <p:cSldViewPr>
      <p:cViewPr varScale="1">
        <p:scale>
          <a:sx n="59" d="100"/>
          <a:sy n="59" d="100"/>
        </p:scale>
        <p:origin x="102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9848"/>
    </p:cViewPr>
  </p:sorterViewPr>
  <p:notesViewPr>
    <p:cSldViewPr>
      <p:cViewPr>
        <p:scale>
          <a:sx n="83" d="100"/>
          <a:sy n="83" d="100"/>
        </p:scale>
        <p:origin x="-1416" y="37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FCB400A-B3D0-4A9B-AD65-6BD30969206F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BB8B957-B131-465C-BEF3-CDFD4B7B9A8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619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519FF816-28AD-43C3-B14E-C716929F1F49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7CF6346-CDA9-465C-9877-69F0AD2FCA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405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hird_world" TargetMode="External"/><Relationship Id="rId7" Type="http://schemas.openxmlformats.org/officeDocument/2006/relationships/hyperlink" Target="http://en.wikipedia.org/wiki/Economics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Politics" TargetMode="External"/><Relationship Id="rId5" Type="http://schemas.openxmlformats.org/officeDocument/2006/relationships/hyperlink" Target="http://en.wikipedia.org/w/index.php?title=Colonial_economics&amp;action=edit&amp;redlink=1" TargetMode="External"/><Relationship Id="rId4" Type="http://schemas.openxmlformats.org/officeDocument/2006/relationships/hyperlink" Target="http://en.wikipedia.org/wiki/Development_economics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Room set up</a:t>
            </a:r>
          </a:p>
          <a:p>
            <a:r>
              <a:rPr lang="en-GB" dirty="0"/>
              <a:t>Chairs</a:t>
            </a:r>
          </a:p>
          <a:p>
            <a:r>
              <a:rPr lang="en-GB" dirty="0"/>
              <a:t>Display area</a:t>
            </a:r>
          </a:p>
          <a:p>
            <a:r>
              <a:rPr lang="en-GB" dirty="0"/>
              <a:t>PPT facility</a:t>
            </a:r>
          </a:p>
          <a:p>
            <a:endParaRPr lang="en-GB" dirty="0"/>
          </a:p>
          <a:p>
            <a:r>
              <a:rPr lang="en-GB" dirty="0"/>
              <a:t>World map on the wall</a:t>
            </a:r>
          </a:p>
          <a:p>
            <a:endParaRPr lang="en-GB" dirty="0"/>
          </a:p>
          <a:p>
            <a:r>
              <a:rPr lang="en-GB" dirty="0"/>
              <a:t>Flip cart and stand  and pens</a:t>
            </a:r>
          </a:p>
          <a:p>
            <a:endParaRPr lang="en-GB" dirty="0"/>
          </a:p>
          <a:p>
            <a:r>
              <a:rPr lang="en-GB" dirty="0"/>
              <a:t>Name badges for all on entry</a:t>
            </a:r>
          </a:p>
          <a:p>
            <a:r>
              <a:rPr lang="en-GB" dirty="0"/>
              <a:t>PPT 3 per page - for participants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042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781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197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07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095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A4 plain paper + pens ( coloured)</a:t>
            </a:r>
          </a:p>
          <a:p>
            <a:endParaRPr lang="en-GB" dirty="0"/>
          </a:p>
          <a:p>
            <a:r>
              <a:rPr lang="en-GB" dirty="0" err="1"/>
              <a:t>Blu</a:t>
            </a:r>
            <a:r>
              <a:rPr lang="en-GB" dirty="0"/>
              <a:t> </a:t>
            </a:r>
            <a:r>
              <a:rPr lang="en-GB" dirty="0" err="1"/>
              <a:t>tac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97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Flip chart for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009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2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943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4001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41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176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229E9-6171-B840-9108-83529276D32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75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000000"/>
                </a:solidFill>
              </a:rPr>
              <a:t>The emergence of development studies as an academic discipline in the second half of the twentieth century is in large part due to increasing concern about economic prospects for the </a:t>
            </a:r>
            <a:r>
              <a:rPr lang="en-US" sz="1300" dirty="0">
                <a:solidFill>
                  <a:srgbClr val="000000"/>
                </a:solidFill>
                <a:hlinkClick r:id="rId3"/>
              </a:rPr>
              <a:t>third world after </a:t>
            </a:r>
            <a:r>
              <a:rPr lang="en-US" sz="1300" dirty="0">
                <a:solidFill>
                  <a:srgbClr val="000000"/>
                </a:solidFill>
                <a:hlinkClick r:id="" action="ppaction://noaction"/>
              </a:rPr>
              <a:t>decolonisation. </a:t>
            </a:r>
          </a:p>
          <a:p>
            <a:pPr>
              <a:lnSpc>
                <a:spcPct val="140000"/>
              </a:lnSpc>
            </a:pPr>
            <a:endParaRPr lang="en-US" sz="1300" dirty="0">
              <a:solidFill>
                <a:srgbClr val="000000"/>
              </a:solidFill>
              <a:hlinkClick r:id="" action="ppaction://noaction"/>
            </a:endParaRPr>
          </a:p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000000"/>
                </a:solidFill>
                <a:hlinkClick r:id="" action="ppaction://noaction"/>
              </a:rPr>
              <a:t>In the immediate post-war period, </a:t>
            </a:r>
            <a:r>
              <a:rPr lang="en-US" sz="1300" dirty="0">
                <a:solidFill>
                  <a:srgbClr val="000000"/>
                </a:solidFill>
                <a:hlinkClick r:id="rId4"/>
              </a:rPr>
              <a:t>development economics, a branch of economics, arose out of previous studies in </a:t>
            </a:r>
            <a:r>
              <a:rPr lang="en-US" sz="1300" dirty="0">
                <a:solidFill>
                  <a:srgbClr val="000000"/>
                </a:solidFill>
                <a:hlinkClick r:id="rId5"/>
              </a:rPr>
              <a:t>colonial economics. By the 1960s, an increasing number of development economists felt that economics alone could not fully address issues such as political effectiveness and educational provision</a:t>
            </a:r>
            <a:r>
              <a:rPr lang="en-US" sz="1300" dirty="0">
                <a:solidFill>
                  <a:srgbClr val="000000"/>
                </a:solidFill>
                <a:hlinkClick r:id="" action="ppaction://noaction"/>
              </a:rPr>
              <a:t> as we have seen earlier in this presentation.</a:t>
            </a:r>
          </a:p>
          <a:p>
            <a:pPr>
              <a:lnSpc>
                <a:spcPct val="140000"/>
              </a:lnSpc>
            </a:pPr>
            <a:endParaRPr lang="en-US" sz="1300" dirty="0">
              <a:solidFill>
                <a:srgbClr val="000000"/>
              </a:solidFill>
              <a:hlinkClick r:id="" action="ppaction://noaction"/>
            </a:endParaRPr>
          </a:p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000000"/>
                </a:solidFill>
                <a:hlinkClick r:id="rId5"/>
              </a:rPr>
              <a:t>Development studies arose as a result of this, initially aiming to integrate ideas of </a:t>
            </a:r>
            <a:r>
              <a:rPr lang="en-US" sz="1300" dirty="0">
                <a:solidFill>
                  <a:srgbClr val="000000"/>
                </a:solidFill>
                <a:hlinkClick r:id="rId6"/>
              </a:rPr>
              <a:t>politics and </a:t>
            </a:r>
            <a:r>
              <a:rPr lang="en-US" sz="1300" dirty="0">
                <a:solidFill>
                  <a:srgbClr val="000000"/>
                </a:solidFill>
                <a:hlinkClick r:id="rId7"/>
              </a:rPr>
              <a:t>economics. Since then, it has become an increasingly inter- and multi-disciplinary subject, encompassing </a:t>
            </a:r>
            <a:r>
              <a:rPr lang="en-US" sz="1300" dirty="0">
                <a:solidFill>
                  <a:srgbClr val="000000"/>
                </a:solidFill>
                <a:hlinkClick r:id="" action="ppaction://noaction"/>
              </a:rPr>
              <a:t>a variety of social scientific fields.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2C6E8-F614-9D43-AB73-4E63D8A2A30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084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B73A0-44F2-4248-95E1-BABFCB60059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04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Why</a:t>
            </a:r>
            <a:r>
              <a:rPr lang="en-US" baseline="0" dirty="0"/>
              <a:t> is ‘development’ an important concern? </a:t>
            </a:r>
          </a:p>
          <a:p>
            <a:endParaRPr lang="en-US" baseline="0" dirty="0"/>
          </a:p>
          <a:p>
            <a:r>
              <a:rPr lang="en-US" baseline="0" dirty="0"/>
              <a:t>To give but one example, there are over 900million hungry people in the world and hunger is related to poverty and economic inequality. </a:t>
            </a:r>
          </a:p>
          <a:p>
            <a:br>
              <a:rPr lang="en-US" baseline="0" dirty="0"/>
            </a:br>
            <a:r>
              <a:rPr lang="en-US" baseline="0" dirty="0"/>
              <a:t>This is why traditionally ‘development’ is considered in terms of a nations economic growth and the better living conditions that are assumed to be related to it. </a:t>
            </a:r>
          </a:p>
          <a:p>
            <a:endParaRPr lang="en-US" baseline="0" dirty="0"/>
          </a:p>
          <a:p>
            <a:r>
              <a:rPr lang="en-US" baseline="0" dirty="0"/>
              <a:t>However because there is no direct correlation between a nations wealth and the poverty status of it citizens, we now consider it essential to broaden this concept by looking beyond the rise and fall of incomes. </a:t>
            </a:r>
          </a:p>
          <a:p>
            <a:endParaRPr lang="en-US" baseline="0" dirty="0"/>
          </a:p>
          <a:p>
            <a:r>
              <a:rPr lang="en-US" baseline="0" dirty="0"/>
              <a:t>The term ‘human’ development refers to the factors that help enlarge people choices to be and do what they want in life. </a:t>
            </a:r>
          </a:p>
          <a:p>
            <a:endParaRPr lang="en-US" baseline="0" dirty="0"/>
          </a:p>
          <a:p>
            <a:r>
              <a:rPr lang="en-US" baseline="0" dirty="0"/>
              <a:t>This focus on people choices </a:t>
            </a:r>
            <a:r>
              <a:rPr lang="en-US" baseline="0" dirty="0" err="1"/>
              <a:t>centres</a:t>
            </a:r>
            <a:r>
              <a:rPr lang="en-US" baseline="0" dirty="0"/>
              <a:t> around building their capabilities. The most basic human capabilities are</a:t>
            </a:r>
          </a:p>
          <a:p>
            <a:endParaRPr lang="en-US" baseline="0" dirty="0"/>
          </a:p>
          <a:p>
            <a:pPr marL="241539" indent="-241539">
              <a:buAutoNum type="arabicPeriod"/>
            </a:pPr>
            <a:r>
              <a:rPr lang="en-US" baseline="0" dirty="0"/>
              <a:t>To lead long and healthy lives</a:t>
            </a:r>
          </a:p>
          <a:p>
            <a:pPr marL="241539" indent="-241539">
              <a:buAutoNum type="arabicPeriod"/>
            </a:pPr>
            <a:r>
              <a:rPr lang="en-US" baseline="0" dirty="0"/>
              <a:t>To be knowledgeable (educated)</a:t>
            </a:r>
          </a:p>
          <a:p>
            <a:pPr marL="241539" indent="-241539">
              <a:buAutoNum type="arabicPeriod"/>
            </a:pPr>
            <a:r>
              <a:rPr lang="en-US" baseline="0" dirty="0"/>
              <a:t>To have access to resources and social services needed for a decent standard of living</a:t>
            </a:r>
          </a:p>
          <a:p>
            <a:pPr marL="241539" indent="-241539">
              <a:buAutoNum type="arabicPeriod"/>
            </a:pPr>
            <a:r>
              <a:rPr lang="en-US" baseline="0" dirty="0"/>
              <a:t>To be able to participate in the life of the community. </a:t>
            </a:r>
          </a:p>
          <a:p>
            <a:endParaRPr lang="en-US" baseline="0" dirty="0"/>
          </a:p>
          <a:p>
            <a:r>
              <a:rPr lang="en-US" baseline="0" dirty="0"/>
              <a:t>Without these fundamental attributes many opportunities in life remain unattainable. </a:t>
            </a:r>
          </a:p>
          <a:p>
            <a:endParaRPr lang="en-US" baseline="0" dirty="0"/>
          </a:p>
          <a:p>
            <a:r>
              <a:rPr lang="en-US" baseline="0" dirty="0"/>
              <a:t>EXAMPLE</a:t>
            </a:r>
          </a:p>
          <a:p>
            <a:endParaRPr lang="en-US" baseline="0" dirty="0"/>
          </a:p>
          <a:p>
            <a:r>
              <a:rPr lang="en-US" baseline="0" dirty="0"/>
              <a:t>An abstract illustration of human capability is the usefulness of a bicycle.</a:t>
            </a:r>
          </a:p>
          <a:p>
            <a:endParaRPr lang="en-US" baseline="0" dirty="0"/>
          </a:p>
          <a:p>
            <a:r>
              <a:rPr lang="en-US" baseline="0" dirty="0"/>
              <a:t>A bike is a resource, a mode of transportation.</a:t>
            </a:r>
          </a:p>
          <a:p>
            <a:endParaRPr lang="en-US" baseline="0" dirty="0"/>
          </a:p>
          <a:p>
            <a:r>
              <a:rPr lang="en-US" baseline="0" dirty="0"/>
              <a:t>If the person who owns the bike is unable to ride it, due to lack of knowledge or ill-health then the bike becomes useless as a resource. </a:t>
            </a:r>
          </a:p>
          <a:p>
            <a:endParaRPr lang="en-US" baseline="0" dirty="0"/>
          </a:p>
          <a:p>
            <a:r>
              <a:rPr lang="en-US" baseline="0" dirty="0"/>
              <a:t>If, however, a person who owns the bike can ride it, he then has the CAPABILITY to riding to the local market, visit his friends and to therefore broaden his choices and opportunities. 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Therefore here are six BASIC PILLARS to human development that are considered beyond the more immediate concern of the accumulation of commodities and financial wealth. These are: </a:t>
            </a:r>
          </a:p>
          <a:p>
            <a:endParaRPr lang="en-US" baseline="0" dirty="0"/>
          </a:p>
          <a:p>
            <a:r>
              <a:rPr lang="en-US" baseline="0" dirty="0"/>
              <a:t>EQUITY: the idea of fairness for every person, between men and women, and that each person has the right to an education and health care</a:t>
            </a:r>
          </a:p>
          <a:p>
            <a:endParaRPr lang="en-US" baseline="0" dirty="0"/>
          </a:p>
          <a:p>
            <a:r>
              <a:rPr lang="en-US" baseline="0" dirty="0"/>
              <a:t>SUSTAINABILITY: is the view that we all the right to earn a living that can sustain out lives and have access to a more even distribution of goods</a:t>
            </a:r>
          </a:p>
          <a:p>
            <a:endParaRPr lang="en-US" baseline="0" dirty="0"/>
          </a:p>
          <a:p>
            <a:r>
              <a:rPr lang="en-US" baseline="0" dirty="0"/>
              <a:t>PRODUCTIVITY: refers to the full participation of people in the process of income generation</a:t>
            </a:r>
          </a:p>
          <a:p>
            <a:endParaRPr lang="en-US" baseline="0" dirty="0"/>
          </a:p>
          <a:p>
            <a:r>
              <a:rPr lang="en-US" baseline="0" dirty="0"/>
              <a:t>EMPOWERMENT is the freedom of the people to influence development and the decisions that affect their lives</a:t>
            </a:r>
          </a:p>
          <a:p>
            <a:endParaRPr lang="en-US" baseline="0" dirty="0"/>
          </a:p>
          <a:p>
            <a:r>
              <a:rPr lang="en-US" baseline="0" dirty="0"/>
              <a:t>COOPERATION : stipulates participation and belonging to communities and groups as a source of social meaning</a:t>
            </a:r>
          </a:p>
          <a:p>
            <a:endParaRPr lang="en-US" baseline="0" dirty="0"/>
          </a:p>
          <a:p>
            <a:r>
              <a:rPr lang="en-US" baseline="0" dirty="0"/>
              <a:t>SECURITY offer people development opportunities freely and with confidences that they do not disappear in the future. </a:t>
            </a:r>
          </a:p>
          <a:p>
            <a:pPr marL="241539" indent="-241539">
              <a:buAutoNum type="arabicPeriod"/>
            </a:pP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EC5B1-3039-4A2B-A498-FED5515758B1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273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Roll of lining paper</a:t>
            </a:r>
          </a:p>
          <a:p>
            <a:endParaRPr lang="en-GB" dirty="0"/>
          </a:p>
          <a:p>
            <a:r>
              <a:rPr lang="en-GB" dirty="0"/>
              <a:t>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7057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Personal inventory sheet</a:t>
            </a:r>
          </a:p>
          <a:p>
            <a:endParaRPr lang="en-GB" dirty="0"/>
          </a:p>
          <a:p>
            <a:r>
              <a:rPr lang="en-GB" dirty="0"/>
              <a:t>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513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55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094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8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pPr defTabSz="966155">
              <a:defRPr/>
            </a:pPr>
            <a:r>
              <a:rPr lang="en-GB" sz="1300" b="1" i="1" dirty="0"/>
              <a:t>The SDGs outline a new and ambitious worldwide effort to reduce poverty and hunger, improve health, enable equality, protect the planet and much more. </a:t>
            </a:r>
          </a:p>
          <a:p>
            <a:endParaRPr lang="en-GB" sz="1300" dirty="0"/>
          </a:p>
          <a:p>
            <a:r>
              <a:rPr lang="en-GB" sz="1300" dirty="0"/>
              <a:t>EXPLAIN </a:t>
            </a:r>
          </a:p>
          <a:p>
            <a:r>
              <a:rPr lang="en-GB" sz="1300" dirty="0"/>
              <a:t>The largest consultation exercise on the planet, involving ……. Countries,  State leaders, governments, NGOs, international organisations, civic society, The Voices of the Poor</a:t>
            </a:r>
          </a:p>
          <a:p>
            <a:endParaRPr lang="en-GB" sz="1300" dirty="0"/>
          </a:p>
          <a:p>
            <a:r>
              <a:rPr lang="en-GB" sz="1300" dirty="0"/>
              <a:t>Notably took on board the CAP - Common African Position – where African states identified the needs of African people / states </a:t>
            </a:r>
          </a:p>
          <a:p>
            <a:r>
              <a:rPr lang="en-GB" sz="1300" dirty="0"/>
              <a:t>This ensured that peace and security were included, quality education (not just sitting on seats), </a:t>
            </a:r>
          </a:p>
          <a:p>
            <a:endParaRPr lang="en-GB" sz="1300" dirty="0"/>
          </a:p>
          <a:p>
            <a:pPr defTabSz="966155">
              <a:defRPr/>
            </a:pPr>
            <a:r>
              <a:rPr lang="en-GB" sz="1300" dirty="0"/>
              <a:t>The 2030 Agenda for Sustainable Development pledges to leave no one behind. </a:t>
            </a:r>
            <a:endParaRPr lang="en-GB" dirty="0"/>
          </a:p>
          <a:p>
            <a:endParaRPr lang="en-GB" sz="1300" dirty="0"/>
          </a:p>
          <a:p>
            <a:pPr defTabSz="966155">
              <a:defRPr/>
            </a:pPr>
            <a:endParaRPr lang="en-GB" sz="1300" b="1" i="1" dirty="0"/>
          </a:p>
          <a:p>
            <a:pPr defTabSz="966155">
              <a:defRPr/>
            </a:pPr>
            <a:r>
              <a:rPr lang="en-GB" sz="1300" i="1" dirty="0"/>
              <a:t>Leader to next activity - </a:t>
            </a:r>
            <a:r>
              <a:rPr lang="en-GB" sz="1300" b="1" i="1" dirty="0"/>
              <a:t>Real progress will be elusive unless all children receive a quality education.</a:t>
            </a:r>
          </a:p>
          <a:p>
            <a:endParaRPr lang="en-GB" sz="1300" dirty="0"/>
          </a:p>
          <a:p>
            <a:endParaRPr lang="en-GB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28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 it notes</a:t>
            </a:r>
          </a:p>
          <a:p>
            <a:endParaRPr lang="en-GB" dirty="0"/>
          </a:p>
          <a:p>
            <a:r>
              <a:rPr lang="en-GB" dirty="0"/>
              <a:t>Use world map</a:t>
            </a:r>
          </a:p>
          <a:p>
            <a:endParaRPr lang="en-GB" dirty="0"/>
          </a:p>
          <a:p>
            <a:r>
              <a:rPr lang="en-GB" dirty="0"/>
              <a:t>Flip chart / 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88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Flip chart and stand and pens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302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Post its</a:t>
            </a:r>
          </a:p>
          <a:p>
            <a:endParaRPr lang="en-GB" dirty="0"/>
          </a:p>
          <a:p>
            <a:r>
              <a:rPr lang="en-GB" dirty="0"/>
              <a:t>Flip chart paper + </a:t>
            </a:r>
            <a:r>
              <a:rPr lang="en-GB" dirty="0" err="1"/>
              <a:t>blu</a:t>
            </a:r>
            <a:r>
              <a:rPr lang="en-GB" dirty="0"/>
              <a:t> </a:t>
            </a:r>
            <a:r>
              <a:rPr lang="en-GB" dirty="0" err="1"/>
              <a:t>tac</a:t>
            </a:r>
            <a:r>
              <a:rPr lang="en-GB" dirty="0"/>
              <a:t> for SLEPT sections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834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F6346-CDA9-465C-9877-69F0AD2FCAD1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82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1370416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>
                <a:latin typeface="+mj-lt"/>
              </a:rPr>
              <a:t>Calibri</a:t>
            </a:r>
            <a:endParaRPr lang="en-US" dirty="0"/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E3545467-C945-A946-0A32-B8C6D71E3A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" y="299762"/>
            <a:ext cx="1079063" cy="9689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1DEE5A-DCAD-40D8-BAB1-7FB5B5DBEBA8}" type="datetimeFigureOut">
              <a:rPr lang="en-GB" smtClean="0"/>
              <a:pPr/>
              <a:t>02/08/2026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A4D9BA-F350-4621-AA2A-4D00CB2BE324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dingeconomics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alpartnership.org/blog/17-ways-education-influences-new-17-global-goals" TargetMode="External"/><Relationship Id="rId2" Type="http://schemas.openxmlformats.org/officeDocument/2006/relationships/hyperlink" Target="http://hdr.undp.org/en/countri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agreaterlincolnshire.org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pqVmvMCmp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7851648" cy="4662341"/>
          </a:xfrm>
        </p:spPr>
        <p:txBody>
          <a:bodyPr>
            <a:normAutofit fontScale="90000"/>
          </a:bodyPr>
          <a:lstStyle/>
          <a:p>
            <a:pPr algn="l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>
                <a:solidFill>
                  <a:schemeClr val="tx1"/>
                </a:solidFill>
              </a:rPr>
              <a:t>Lincolnshire Poacher 2026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/>
              <a:t>United Nations Association</a:t>
            </a:r>
            <a:br>
              <a:rPr lang="en-GB" dirty="0"/>
            </a:br>
            <a:r>
              <a:rPr lang="en-GB" dirty="0"/>
              <a:t>Leadership and Sustainable Development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93296"/>
            <a:ext cx="9144000" cy="620688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latin typeface="+mj-lt"/>
              </a:rPr>
              <a:t>From  me, mine , here , now ... To we, ours, the world, the future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EC68B16-8ACC-B072-2940-3B38918F4F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8093"/>
            <a:ext cx="1228195" cy="11029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Review the map</a:t>
            </a:r>
          </a:p>
          <a:p>
            <a:r>
              <a:rPr lang="en-GB" dirty="0"/>
              <a:t>What are the themes emerging</a:t>
            </a:r>
          </a:p>
          <a:p>
            <a:r>
              <a:rPr lang="en-GB" dirty="0"/>
              <a:t>Are there any surprises</a:t>
            </a:r>
          </a:p>
          <a:p>
            <a:r>
              <a:rPr lang="en-GB" dirty="0"/>
              <a:t>Can any future implications for your family/community /nation be drawn</a:t>
            </a:r>
          </a:p>
          <a:p>
            <a:r>
              <a:rPr lang="en-GB" dirty="0"/>
              <a:t>Can any future implications be identified for other nations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Activity 2 – in 4’s</a:t>
            </a:r>
          </a:p>
          <a:p>
            <a:pPr lvl="1"/>
            <a:r>
              <a:rPr lang="en-GB" sz="2800" dirty="0"/>
              <a:t>Consider the nature of development across the world – What do you think will be challenges and opportunities for young people over the next 15 years ( to 2040) that will impact on their wellbeing? ( Put each one on a Post-it)</a:t>
            </a:r>
          </a:p>
          <a:p>
            <a:pPr lvl="1"/>
            <a:endParaRPr lang="en-GB" sz="2800" dirty="0"/>
          </a:p>
          <a:p>
            <a:pPr lvl="1"/>
            <a:r>
              <a:rPr lang="en-GB" sz="2800" dirty="0"/>
              <a:t>Place each post –it on one of Political, Economic, Social, Technological, Legal, Environmental boards.</a:t>
            </a:r>
            <a:br>
              <a:rPr lang="en-GB" sz="2800" dirty="0"/>
            </a:br>
            <a:endParaRPr lang="en-GB" sz="2800" dirty="0"/>
          </a:p>
          <a:p>
            <a:pPr lvl="1"/>
            <a:r>
              <a:rPr lang="en-GB" sz="2800" dirty="0"/>
              <a:t>What can we learn from this activity?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PESTLE Analysis</a:t>
            </a:r>
          </a:p>
          <a:p>
            <a:r>
              <a:rPr lang="en-US" dirty="0"/>
              <a:t>What is PESTLE analysis?</a:t>
            </a:r>
          </a:p>
          <a:p>
            <a:r>
              <a:rPr lang="en-US" dirty="0"/>
              <a:t>What does PESTLE analysis include </a:t>
            </a:r>
          </a:p>
          <a:p>
            <a:r>
              <a:rPr lang="en-US" dirty="0"/>
              <a:t>PESTLE is an analytical tool used to explore factors that impact on individuals, organisations and communities</a:t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3038" indent="-173038">
              <a:lnSpc>
                <a:spcPct val="80000"/>
              </a:lnSpc>
            </a:pPr>
            <a:endParaRPr lang="en-US" sz="2400" b="1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P</a:t>
            </a:r>
            <a:r>
              <a:rPr lang="en-US" sz="2900" dirty="0"/>
              <a:t> – </a:t>
            </a:r>
            <a:r>
              <a:rPr lang="en-US" sz="2900" b="1" dirty="0"/>
              <a:t>Political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dirty="0"/>
              <a:t>The current and potential influences from political pressures</a:t>
            </a:r>
            <a:endParaRPr lang="en-US" sz="2100" b="1" dirty="0"/>
          </a:p>
          <a:p>
            <a:pPr marL="173038" indent="-173038">
              <a:lnSpc>
                <a:spcPct val="80000"/>
              </a:lnSpc>
            </a:pPr>
            <a:endParaRPr lang="en-US" sz="2900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E - Economic 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dirty="0"/>
              <a:t>The local, national and world economic impact</a:t>
            </a:r>
          </a:p>
          <a:p>
            <a:pPr lvl="1">
              <a:lnSpc>
                <a:spcPct val="80000"/>
              </a:lnSpc>
            </a:pPr>
            <a:endParaRPr lang="en-US" sz="2900" b="1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S - Sociological  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b="1" dirty="0"/>
              <a:t>T</a:t>
            </a:r>
            <a:r>
              <a:rPr lang="en-US" sz="2100" dirty="0"/>
              <a:t>he ways in which changes in society have an impact (including beliefs)</a:t>
            </a:r>
          </a:p>
          <a:p>
            <a:pPr lvl="1">
              <a:lnSpc>
                <a:spcPct val="80000"/>
              </a:lnSpc>
            </a:pPr>
            <a:endParaRPr lang="en-US" sz="2900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T - Technological 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dirty="0"/>
              <a:t>How existing, new and emerging technology impact</a:t>
            </a:r>
          </a:p>
          <a:p>
            <a:pPr lvl="1">
              <a:lnSpc>
                <a:spcPct val="80000"/>
              </a:lnSpc>
            </a:pPr>
            <a:endParaRPr lang="en-US" sz="2900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L – Legal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dirty="0"/>
              <a:t>How local, national and global legislation impacts</a:t>
            </a:r>
            <a:endParaRPr lang="en-US" sz="2100" b="1" dirty="0"/>
          </a:p>
          <a:p>
            <a:pPr marL="173038" indent="-173038">
              <a:lnSpc>
                <a:spcPct val="80000"/>
              </a:lnSpc>
            </a:pPr>
            <a:endParaRPr lang="en-US" sz="2900" b="1" dirty="0"/>
          </a:p>
          <a:p>
            <a:pPr marL="173038" indent="-173038">
              <a:lnSpc>
                <a:spcPct val="80000"/>
              </a:lnSpc>
            </a:pPr>
            <a:r>
              <a:rPr lang="en-US" sz="2900" b="1" dirty="0"/>
              <a:t>E – Environmental &amp; Sustainability</a:t>
            </a:r>
          </a:p>
          <a:p>
            <a:pPr marL="538798" lvl="1" indent="-173038">
              <a:lnSpc>
                <a:spcPct val="80000"/>
              </a:lnSpc>
            </a:pPr>
            <a:r>
              <a:rPr lang="en-US" sz="2100" dirty="0"/>
              <a:t>The impact of our actions on our environment and the impact of a changing environment on us</a:t>
            </a:r>
            <a:endParaRPr lang="en-US" sz="2100" b="1" dirty="0"/>
          </a:p>
          <a:p>
            <a:pPr marL="173038" indent="-173038">
              <a:lnSpc>
                <a:spcPct val="80000"/>
              </a:lnSpc>
            </a:pPr>
            <a:endParaRPr lang="en-US" sz="1600" b="1" dirty="0"/>
          </a:p>
          <a:p>
            <a:pPr marL="173038" indent="-173038">
              <a:lnSpc>
                <a:spcPct val="80000"/>
              </a:lnSpc>
              <a:buNone/>
            </a:pPr>
            <a:endParaRPr lang="en-US" sz="1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435280" cy="46805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400" b="1" dirty="0"/>
              <a:t>Political:</a:t>
            </a:r>
            <a:endParaRPr lang="en-US" sz="1800" b="1" dirty="0"/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Government type and stability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Freedom of the press, rule of law and levels of bureaucracy and corruption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Regulation and de-regulation trends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Social and employment legislation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Tax policy, and trade and tariff controls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Environmental and consumer-protection legislation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Likely changes in the national and international political environment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Conflict issues between nation states and in nations states</a:t>
            </a:r>
            <a:endParaRPr lang="en-US" sz="2400" dirty="0"/>
          </a:p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endParaRPr lang="en-US" sz="2400" b="1" dirty="0"/>
          </a:p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400" b="1" dirty="0"/>
              <a:t>Economic:</a:t>
            </a:r>
            <a:endParaRPr lang="en-US" sz="1800" b="1" dirty="0"/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Stage of a business cycle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Current and projected economic growth, inflation and interest rates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Unemployment and supply of labor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Labor costs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Levels of disposable income and income distribution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Impact of </a:t>
            </a:r>
            <a:r>
              <a:rPr lang="en-US" sz="2100" dirty="0" err="1"/>
              <a:t>globalisation</a:t>
            </a:r>
            <a:r>
              <a:rPr lang="en-US" sz="2100" dirty="0"/>
              <a:t> 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Likely impact of technological or other changes on the economy on costs and prices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100" dirty="0"/>
              <a:t>Likely changes in the economic environment – expectations</a:t>
            </a:r>
            <a:endParaRPr lang="en-GB" dirty="0"/>
          </a:p>
          <a:p>
            <a:pPr>
              <a:lnSpc>
                <a:spcPct val="80000"/>
              </a:lnSpc>
              <a:buNone/>
              <a:tabLst>
                <a:tab pos="628650" algn="l"/>
                <a:tab pos="714375" algn="l"/>
              </a:tabLst>
            </a:pP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8352928" cy="482453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3300" b="1" dirty="0"/>
              <a:t>Sociological: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Cultural aspects, health consciousness,  population growth rate,  age distribution,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Organizational culture, attitudes to work, management style, staff attitudes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Education, occupations, earning capacity, living standards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Ethical issues, diversity, immigration/emigration, ethnic/religious factors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Media views, law changes affecting social factors, trends, advertisements, publicity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Demographics: age, gender, race, family size</a:t>
            </a:r>
          </a:p>
          <a:p>
            <a:pPr lvl="1">
              <a:lnSpc>
                <a:spcPct val="80000"/>
              </a:lnSpc>
              <a:buNone/>
              <a:tabLst>
                <a:tab pos="628650" algn="l"/>
                <a:tab pos="714375" algn="l"/>
              </a:tabLst>
            </a:pPr>
            <a:endParaRPr lang="en-US" sz="3300" dirty="0"/>
          </a:p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3300" b="1" dirty="0"/>
              <a:t>Technological:</a:t>
            </a:r>
          </a:p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endParaRPr lang="en-US" sz="3300" dirty="0"/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Maturity of technology, competing technological developments, research funding, technology legislation, new discoveries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Information technology, internet, global and local communications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Technology access, licensing, patents, potential innovation, replacement technology/solutions, inventions, research, intellectual property issues, advances in manufacturing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tabLst>
                <a:tab pos="628650" algn="l"/>
                <a:tab pos="714375" algn="l"/>
              </a:tabLst>
            </a:pPr>
            <a:r>
              <a:rPr lang="en-US" sz="3300" dirty="0"/>
              <a:t>Transportation, energy uses/sources/fuels, associated/dependent technologies, rates of obsolescence, waste removal/recycling</a:t>
            </a:r>
          </a:p>
          <a:p>
            <a:pPr lvl="1">
              <a:lnSpc>
                <a:spcPct val="80000"/>
              </a:lnSpc>
              <a:tabLst>
                <a:tab pos="628650" algn="l"/>
                <a:tab pos="714375" algn="l"/>
              </a:tabLst>
            </a:pPr>
            <a:endParaRPr lang="en-US" sz="1800" dirty="0"/>
          </a:p>
          <a:p>
            <a:pPr>
              <a:lnSpc>
                <a:spcPct val="80000"/>
              </a:lnSpc>
              <a:buNone/>
              <a:tabLst>
                <a:tab pos="628650" algn="l"/>
                <a:tab pos="714375" algn="l"/>
              </a:tabLst>
            </a:pP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0183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tabLst>
                <a:tab pos="628650" algn="l"/>
                <a:tab pos="714375" algn="l"/>
              </a:tabLst>
            </a:pPr>
            <a:r>
              <a:rPr lang="en-US" sz="2000" b="1" dirty="0"/>
              <a:t>Legal: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r>
              <a:rPr lang="en-US" sz="2000" dirty="0"/>
              <a:t>Current home market legislation, future legislation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r>
              <a:rPr lang="en-US" sz="2000" dirty="0"/>
              <a:t>European/international legislation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r>
              <a:rPr lang="en-US" sz="2000" dirty="0"/>
              <a:t>regulatory bodies and processes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r>
              <a:rPr lang="en-US" sz="2000" dirty="0"/>
              <a:t>environmental regulations, employment law, consumer protection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r>
              <a:rPr lang="en-US" sz="2000" dirty="0"/>
              <a:t>industry-specific regulations, competitive regulations</a:t>
            </a:r>
          </a:p>
          <a:p>
            <a:pPr lvl="1">
              <a:lnSpc>
                <a:spcPct val="90000"/>
              </a:lnSpc>
              <a:tabLst>
                <a:tab pos="628650" algn="l"/>
                <a:tab pos="714375" algn="l"/>
              </a:tabLst>
            </a:pPr>
            <a:endParaRPr lang="en-US" sz="2000" dirty="0"/>
          </a:p>
          <a:p>
            <a:r>
              <a:rPr lang="en-GB" sz="2000" b="1" dirty="0"/>
              <a:t>Environmental and Sustainability Issues:</a:t>
            </a:r>
          </a:p>
          <a:p>
            <a:pPr lvl="1"/>
            <a:r>
              <a:rPr lang="en-GB" sz="2000" dirty="0"/>
              <a:t>Sustainable development</a:t>
            </a:r>
          </a:p>
          <a:p>
            <a:pPr lvl="1"/>
            <a:r>
              <a:rPr lang="en-GB" sz="2000" dirty="0"/>
              <a:t>The effects of Climate change</a:t>
            </a:r>
          </a:p>
          <a:p>
            <a:pPr lvl="1"/>
            <a:r>
              <a:rPr lang="en-GB" sz="2000" dirty="0"/>
              <a:t>Attempts to halt climate change</a:t>
            </a:r>
          </a:p>
          <a:p>
            <a:pPr lvl="1"/>
            <a:r>
              <a:rPr lang="en-GB" sz="2000" dirty="0"/>
              <a:t>Environmental degradation, desertification, deforestation, water and air pollution</a:t>
            </a:r>
          </a:p>
          <a:p>
            <a:pPr lvl="1"/>
            <a:r>
              <a:rPr lang="en-GB" sz="2000" dirty="0"/>
              <a:t>Inequalities – who caused the issue? Who suffers?</a:t>
            </a:r>
          </a:p>
          <a:p>
            <a:pPr lvl="1"/>
            <a:r>
              <a:rPr lang="en-GB" sz="2000" dirty="0"/>
              <a:t>Industrialisation and Urbanisation</a:t>
            </a:r>
          </a:p>
          <a:p>
            <a:pPr lvl="1"/>
            <a:r>
              <a:rPr lang="en-GB" sz="2000" dirty="0"/>
              <a:t>Adaptation and resilience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tabLst>
                <a:tab pos="628650" algn="l"/>
                <a:tab pos="714375" algn="l"/>
              </a:tabLst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1 </a:t>
            </a:r>
            <a:br>
              <a:rPr lang="en-GB" dirty="0"/>
            </a:br>
            <a:r>
              <a:rPr lang="en-GB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Activity 3 </a:t>
            </a:r>
          </a:p>
          <a:p>
            <a:r>
              <a:rPr lang="en-GB" dirty="0"/>
              <a:t>On a piece of A4 paper – </a:t>
            </a:r>
          </a:p>
          <a:p>
            <a:endParaRPr lang="en-GB" dirty="0"/>
          </a:p>
          <a:p>
            <a:r>
              <a:rPr lang="en-GB" sz="4000" dirty="0"/>
              <a:t>Draw a picture of </a:t>
            </a:r>
            <a:r>
              <a:rPr lang="en-GB" sz="4000" b="1" dirty="0"/>
              <a:t>‘the future’ </a:t>
            </a:r>
            <a:r>
              <a:rPr lang="en-GB" sz="4000" dirty="0"/>
              <a:t>– as you see </a:t>
            </a:r>
            <a:r>
              <a:rPr lang="en-GB" dirty="0"/>
              <a:t>it</a:t>
            </a:r>
          </a:p>
          <a:p>
            <a:pPr>
              <a:buNone/>
            </a:pPr>
            <a:endParaRPr lang="en-GB" dirty="0"/>
          </a:p>
          <a:p>
            <a:r>
              <a:rPr lang="en-GB" sz="2000" dirty="0"/>
              <a:t>When finished put on the wall – then its break time!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live\AppData\Local\Microsoft\Windows\INetCache\Content.Word\DSCF01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806489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79712" y="4941168"/>
            <a:ext cx="5256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Time for a break</a:t>
            </a:r>
          </a:p>
        </p:txBody>
      </p:sp>
    </p:spTree>
    <p:extLst>
      <p:ext uri="{BB962C8B-B14F-4D97-AF65-F5344CB8AC3E}">
        <p14:creationId xmlns:p14="http://schemas.microsoft.com/office/powerpoint/2010/main" val="2822903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2 </a:t>
            </a:r>
            <a:br>
              <a:rPr lang="en-GB" dirty="0"/>
            </a:br>
            <a:r>
              <a:rPr lang="en-GB" dirty="0">
                <a:solidFill>
                  <a:srgbClr val="FF0000"/>
                </a:solidFill>
              </a:rPr>
              <a:t>Global Citizenship</a:t>
            </a:r>
            <a:r>
              <a:rPr lang="en-GB" dirty="0"/>
              <a:t>, Development  and Economic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Activity 1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800" dirty="0"/>
              <a:t>Review of the future -   as we see it!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800" dirty="0"/>
              <a:t>What does the pictures tell us about our view of our future together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800" dirty="0"/>
              <a:t>How do our (individual and collective) views of the future affect our current behaviours as individuals, families, communities, businesses, nation states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264696" cy="1370416"/>
          </a:xfrm>
        </p:spPr>
        <p:txBody>
          <a:bodyPr>
            <a:normAutofit/>
          </a:bodyPr>
          <a:lstStyle/>
          <a:p>
            <a:r>
              <a:rPr lang="en-GB" sz="3600" b="1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Welcome, who we are, what we do</a:t>
            </a:r>
          </a:p>
          <a:p>
            <a:r>
              <a:rPr lang="en-GB" dirty="0"/>
              <a:t>Domestic arrangements</a:t>
            </a:r>
          </a:p>
          <a:p>
            <a:r>
              <a:rPr lang="en-GB" dirty="0"/>
              <a:t>Background to the programme</a:t>
            </a:r>
          </a:p>
          <a:p>
            <a:r>
              <a:rPr lang="en-GB" dirty="0"/>
              <a:t>Ground rules, hopes and expectations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2 </a:t>
            </a:r>
            <a:br>
              <a:rPr lang="en-GB" dirty="0"/>
            </a:br>
            <a:r>
              <a:rPr lang="en-GB" dirty="0">
                <a:solidFill>
                  <a:srgbClr val="FF0000"/>
                </a:solidFill>
              </a:rPr>
              <a:t>Global Citizenship</a:t>
            </a:r>
            <a:r>
              <a:rPr lang="en-GB" dirty="0"/>
              <a:t>, Development  and Economic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824536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Where do I belong?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To whom am I accountable?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Who is my neighbour?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Where is the limit of my engagement in international development?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Who is responsible for development and international development?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5900" dirty="0"/>
              <a:t>What decisions as consumer, producer and citizen do you make on a daily basis that has an impact on your ‘neighbour’</a:t>
            </a:r>
          </a:p>
          <a:p>
            <a:pPr>
              <a:lnSpc>
                <a:spcPct val="120000"/>
              </a:lnSpc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1008112"/>
          </a:xfrm>
        </p:spPr>
        <p:txBody>
          <a:bodyPr>
            <a:normAutofit fontScale="90000"/>
          </a:bodyPr>
          <a:lstStyle/>
          <a:p>
            <a:r>
              <a:rPr lang="en-GB" dirty="0"/>
              <a:t>Session 2 Global Citizenship, Development and </a:t>
            </a:r>
            <a:r>
              <a:rPr lang="en-GB" dirty="0">
                <a:solidFill>
                  <a:srgbClr val="FF0000"/>
                </a:solidFill>
              </a:rPr>
              <a:t>Economic Growth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7859216" cy="43891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What is it? What is measured?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Where does it take place?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How does it come about?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When does it rise /fall?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Who benefits, loses?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800" dirty="0"/>
              <a:t>Why is it seen politically as important?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Session 2 Global Citizenship, Development and </a:t>
            </a:r>
            <a:r>
              <a:rPr lang="en-GB" dirty="0">
                <a:solidFill>
                  <a:srgbClr val="FF0000"/>
                </a:solidFill>
              </a:rPr>
              <a:t>Economic Growth</a:t>
            </a:r>
            <a:endParaRPr lang="en-GB" dirty="0"/>
          </a:p>
        </p:txBody>
      </p:sp>
      <p:pic>
        <p:nvPicPr>
          <p:cNvPr id="4" name="Content Placeholder 3" descr="D:\Holidays\sharing_cake_thumbnail.jpg"/>
          <p:cNvPicPr>
            <a:picLocks noGrp="1"/>
          </p:cNvPicPr>
          <p:nvPr>
            <p:ph idx="1"/>
          </p:nvPr>
        </p:nvPicPr>
        <p:blipFill>
          <a:blip r:embed="rId2" cstate="print"/>
          <a:srcRect l="19221" t="7385" r="21334"/>
          <a:stretch>
            <a:fillRect/>
          </a:stretch>
        </p:blipFill>
        <p:spPr bwMode="auto">
          <a:xfrm>
            <a:off x="3491880" y="1700808"/>
            <a:ext cx="489654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2699792" y="3573016"/>
            <a:ext cx="61836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79512" y="1628800"/>
            <a:ext cx="25202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+mj-lt"/>
              </a:rPr>
              <a:t>Economic Growth </a:t>
            </a:r>
          </a:p>
          <a:p>
            <a:r>
              <a:rPr lang="en-GB" sz="2400" b="1" dirty="0">
                <a:latin typeface="+mj-lt"/>
              </a:rPr>
              <a:t>An increase in the </a:t>
            </a:r>
          </a:p>
          <a:p>
            <a:r>
              <a:rPr lang="en-GB" sz="2400" b="1" dirty="0">
                <a:latin typeface="+mj-lt"/>
              </a:rPr>
              <a:t>amount  of goods and services produced </a:t>
            </a:r>
          </a:p>
          <a:p>
            <a:r>
              <a:rPr lang="en-GB" sz="2400" b="1" dirty="0">
                <a:latin typeface="+mj-lt"/>
              </a:rPr>
              <a:t>in an economy – </a:t>
            </a:r>
          </a:p>
          <a:p>
            <a:r>
              <a:rPr lang="en-GB" sz="2400" b="1" dirty="0">
                <a:latin typeface="+mj-lt"/>
              </a:rPr>
              <a:t>national  or </a:t>
            </a:r>
          </a:p>
          <a:p>
            <a:r>
              <a:rPr lang="en-GB" sz="2400" b="1" dirty="0">
                <a:latin typeface="+mj-lt"/>
              </a:rPr>
              <a:t>International</a:t>
            </a:r>
          </a:p>
          <a:p>
            <a:endParaRPr lang="en-GB" sz="2400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Measured in money terms</a:t>
            </a:r>
          </a:p>
          <a:p>
            <a:endParaRPr lang="en-GB" sz="2400" b="1" dirty="0">
              <a:latin typeface="+mj-lt"/>
            </a:endParaRPr>
          </a:p>
          <a:p>
            <a:r>
              <a:rPr lang="en-GB" b="1" dirty="0">
                <a:latin typeface="+mj-lt"/>
                <a:hlinkClick r:id="rId3"/>
              </a:rPr>
              <a:t>Trading Economics Data</a:t>
            </a:r>
            <a:endParaRPr lang="en-GB" b="1" dirty="0">
              <a:latin typeface="+mj-lt"/>
            </a:endParaRPr>
          </a:p>
          <a:p>
            <a:endParaRPr lang="en-GB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9" y="1772816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World output  of goods </a:t>
            </a: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 and services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Session 2 Global Citizenship, Development and </a:t>
            </a:r>
            <a:r>
              <a:rPr lang="en-GB" dirty="0">
                <a:solidFill>
                  <a:srgbClr val="FF0000"/>
                </a:solidFill>
              </a:rPr>
              <a:t>Economic Growth</a:t>
            </a:r>
            <a:endParaRPr lang="en-GB" dirty="0"/>
          </a:p>
        </p:txBody>
      </p:sp>
      <p:pic>
        <p:nvPicPr>
          <p:cNvPr id="4" name="Content Placeholder 3" descr="D:\Holidays\sharing_cake_thumbnail.jpg"/>
          <p:cNvPicPr>
            <a:picLocks noGrp="1"/>
          </p:cNvPicPr>
          <p:nvPr>
            <p:ph idx="1"/>
          </p:nvPr>
        </p:nvPicPr>
        <p:blipFill>
          <a:blip r:embed="rId2" cstate="print"/>
          <a:srcRect l="19221" t="7385" r="21334"/>
          <a:stretch>
            <a:fillRect/>
          </a:stretch>
        </p:blipFill>
        <p:spPr bwMode="auto">
          <a:xfrm>
            <a:off x="3491880" y="1700808"/>
            <a:ext cx="489654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2699792" y="3573016"/>
            <a:ext cx="61836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95536" y="1779687"/>
            <a:ext cx="3031214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+mj-lt"/>
              </a:rPr>
              <a:t>Growth influenced by:</a:t>
            </a:r>
          </a:p>
          <a:p>
            <a:endParaRPr lang="en-GB" sz="2400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People </a:t>
            </a:r>
          </a:p>
          <a:p>
            <a:r>
              <a:rPr lang="en-GB" b="1" dirty="0">
                <a:latin typeface="+mj-lt"/>
              </a:rPr>
              <a:t>( Labour)</a:t>
            </a:r>
          </a:p>
          <a:p>
            <a:endParaRPr lang="en-GB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Raw Materials </a:t>
            </a:r>
          </a:p>
          <a:p>
            <a:r>
              <a:rPr lang="en-GB" b="1" dirty="0">
                <a:latin typeface="+mj-lt"/>
              </a:rPr>
              <a:t>(Land)</a:t>
            </a:r>
          </a:p>
          <a:p>
            <a:endParaRPr lang="en-GB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Machinery</a:t>
            </a:r>
          </a:p>
          <a:p>
            <a:r>
              <a:rPr lang="en-GB" b="1" dirty="0">
                <a:latin typeface="+mj-lt"/>
              </a:rPr>
              <a:t>( capital)</a:t>
            </a:r>
          </a:p>
          <a:p>
            <a:endParaRPr lang="en-GB" b="1" dirty="0">
              <a:latin typeface="+mj-lt"/>
            </a:endParaRPr>
          </a:p>
          <a:p>
            <a:r>
              <a:rPr lang="en-GB" sz="2400" b="1" dirty="0">
                <a:latin typeface="+mj-lt"/>
              </a:rPr>
              <a:t>Managers</a:t>
            </a:r>
          </a:p>
          <a:p>
            <a:r>
              <a:rPr lang="en-GB" b="1" dirty="0">
                <a:latin typeface="+mj-lt"/>
              </a:rPr>
              <a:t>(Business owners – </a:t>
            </a:r>
          </a:p>
          <a:p>
            <a:r>
              <a:rPr lang="en-GB" b="1" dirty="0">
                <a:latin typeface="+mj-lt"/>
              </a:rPr>
              <a:t>private/government)</a:t>
            </a:r>
          </a:p>
          <a:p>
            <a:endParaRPr lang="en-GB" b="1" dirty="0">
              <a:latin typeface="+mj-lt"/>
            </a:endParaRPr>
          </a:p>
          <a:p>
            <a:endParaRPr lang="en-GB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9" y="1772816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World output  of goods </a:t>
            </a: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 and services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Session 2 Global Citizenship, Development and </a:t>
            </a:r>
            <a:r>
              <a:rPr lang="en-GB" dirty="0">
                <a:solidFill>
                  <a:srgbClr val="FF0000"/>
                </a:solidFill>
              </a:rPr>
              <a:t>Economic Growth</a:t>
            </a:r>
            <a:endParaRPr lang="en-GB" dirty="0"/>
          </a:p>
        </p:txBody>
      </p:sp>
      <p:pic>
        <p:nvPicPr>
          <p:cNvPr id="4" name="Content Placeholder 3" descr="D:\Holidays\sharing_cake_thumbnail.jpg"/>
          <p:cNvPicPr>
            <a:picLocks noGrp="1"/>
          </p:cNvPicPr>
          <p:nvPr>
            <p:ph idx="1"/>
          </p:nvPr>
        </p:nvPicPr>
        <p:blipFill>
          <a:blip r:embed="rId2" cstate="print"/>
          <a:srcRect l="19221" t="7385" r="21334"/>
          <a:stretch>
            <a:fillRect/>
          </a:stretch>
        </p:blipFill>
        <p:spPr bwMode="auto">
          <a:xfrm>
            <a:off x="323528" y="1844824"/>
            <a:ext cx="489654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1916832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World output  of goods </a:t>
            </a: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endParaRPr lang="en-GB" sz="3200" b="1" dirty="0">
              <a:solidFill>
                <a:schemeClr val="bg1"/>
              </a:solidFill>
              <a:latin typeface="+mj-lt"/>
            </a:endParaRPr>
          </a:p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 and services</a:t>
            </a:r>
          </a:p>
        </p:txBody>
      </p:sp>
      <p:sp>
        <p:nvSpPr>
          <p:cNvPr id="9" name="Left Arrow 8"/>
          <p:cNvSpPr/>
          <p:nvPr/>
        </p:nvSpPr>
        <p:spPr>
          <a:xfrm>
            <a:off x="5220072" y="3645024"/>
            <a:ext cx="648072" cy="72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940152" y="1844824"/>
            <a:ext cx="316580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+mj-lt"/>
              </a:rPr>
              <a:t>Who benefits from </a:t>
            </a:r>
          </a:p>
          <a:p>
            <a:r>
              <a:rPr lang="en-GB" sz="2400" b="1" dirty="0">
                <a:solidFill>
                  <a:srgbClr val="FF0000"/>
                </a:solidFill>
                <a:latin typeface="+mj-lt"/>
              </a:rPr>
              <a:t>economic growth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latin typeface="+mj-lt"/>
              </a:rPr>
              <a:t>Those that are part of </a:t>
            </a:r>
          </a:p>
          <a:p>
            <a:r>
              <a:rPr lang="en-GB" sz="2400" dirty="0">
                <a:latin typeface="+mj-lt"/>
              </a:rPr>
              <a:t>the production process</a:t>
            </a:r>
          </a:p>
          <a:p>
            <a:r>
              <a:rPr lang="en-GB" sz="2400" dirty="0">
                <a:latin typeface="+mj-lt"/>
              </a:rPr>
              <a:t>via incomes, (wages, </a:t>
            </a:r>
          </a:p>
          <a:p>
            <a:r>
              <a:rPr lang="en-GB" sz="2400" dirty="0">
                <a:latin typeface="+mj-lt"/>
              </a:rPr>
              <a:t>rent, interest, profits) &amp;</a:t>
            </a:r>
          </a:p>
          <a:p>
            <a:r>
              <a:rPr lang="en-GB" sz="2400" dirty="0">
                <a:latin typeface="+mj-lt"/>
              </a:rPr>
              <a:t>those that gain benefits</a:t>
            </a:r>
          </a:p>
          <a:p>
            <a:r>
              <a:rPr lang="en-GB" sz="2400" dirty="0">
                <a:latin typeface="+mj-lt"/>
              </a:rPr>
              <a:t>from public services, or </a:t>
            </a:r>
          </a:p>
          <a:p>
            <a:r>
              <a:rPr lang="en-GB" sz="2400" dirty="0">
                <a:latin typeface="+mj-lt"/>
              </a:rPr>
              <a:t>charity. 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1008112"/>
          </a:xfrm>
        </p:spPr>
        <p:txBody>
          <a:bodyPr>
            <a:normAutofit fontScale="90000"/>
          </a:bodyPr>
          <a:lstStyle/>
          <a:p>
            <a:r>
              <a:rPr lang="en-GB" dirty="0"/>
              <a:t>Session 2 Global Citizenship, Development and </a:t>
            </a:r>
            <a:r>
              <a:rPr lang="en-GB" dirty="0">
                <a:solidFill>
                  <a:srgbClr val="FF0000"/>
                </a:solidFill>
              </a:rPr>
              <a:t>Economic Growth</a:t>
            </a:r>
            <a:endParaRPr lang="en-GB" dirty="0"/>
          </a:p>
        </p:txBody>
      </p:sp>
      <p:pic>
        <p:nvPicPr>
          <p:cNvPr id="8" name="Content Placeholder 7" descr="D:\Holidays\growth-economics-47-638.jpg"/>
          <p:cNvPicPr>
            <a:picLocks noGrp="1"/>
          </p:cNvPicPr>
          <p:nvPr>
            <p:ph idx="1"/>
          </p:nvPr>
        </p:nvPicPr>
        <p:blipFill>
          <a:blip r:embed="rId2" cstate="print"/>
          <a:srcRect l="3124" t="5137" r="6470" b="9840"/>
          <a:stretch>
            <a:fillRect/>
          </a:stretch>
        </p:blipFill>
        <p:spPr bwMode="auto">
          <a:xfrm>
            <a:off x="251520" y="1268760"/>
            <a:ext cx="849694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5340"/>
            <a:ext cx="7344816" cy="1370416"/>
          </a:xfrm>
        </p:spPr>
        <p:txBody>
          <a:bodyPr>
            <a:normAutofit/>
          </a:bodyPr>
          <a:lstStyle/>
          <a:p>
            <a:r>
              <a:rPr lang="en-GB" sz="2800" dirty="0"/>
              <a:t>Session 2 </a:t>
            </a:r>
            <a:br>
              <a:rPr lang="en-GB" sz="2800" dirty="0"/>
            </a:br>
            <a:r>
              <a:rPr lang="en-GB" sz="2400" dirty="0">
                <a:solidFill>
                  <a:srgbClr val="FF0000"/>
                </a:solidFill>
              </a:rPr>
              <a:t>Global Citizenship</a:t>
            </a:r>
            <a:r>
              <a:rPr lang="en-GB" sz="2400" dirty="0"/>
              <a:t>, Development and Economic Growth				</a:t>
            </a:r>
          </a:p>
        </p:txBody>
      </p:sp>
      <p:pic>
        <p:nvPicPr>
          <p:cNvPr id="1026" name="Picture 2" descr="D:\Pictures\Lesotho - 2014\DSCF02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1268760"/>
            <a:ext cx="4897956" cy="48965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-180528" y="1164134"/>
            <a:ext cx="43204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cs typeface="Times New Roman" pitchFamily="18" charset="0"/>
              </a:rPr>
              <a:t>And I said to </a:t>
            </a:r>
            <a:r>
              <a:rPr lang="en-GB" sz="1400" dirty="0" err="1">
                <a:latin typeface="Arial" pitchFamily="34" charset="0"/>
                <a:cs typeface="Times New Roman" pitchFamily="18" charset="0"/>
              </a:rPr>
              <a:t>Phapama</a:t>
            </a:r>
            <a:endParaRPr lang="en-GB" sz="1400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Would you have a car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drive it to work for a mile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i="1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cs typeface="Times New Roman" pitchFamily="18" charset="0"/>
              </a:rPr>
              <a:t>Oh yes I would – she replied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I said – 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The roads are so bumpy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Would you want roads flat and tarred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i="1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cs typeface="Times New Roman" pitchFamily="18" charset="0"/>
              </a:rPr>
              <a:t>Oh yes – I would like that of course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I said-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Would you like wide roads with white lines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footpaths so your children are safe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i="1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cs typeface="Times New Roman" pitchFamily="18" charset="0"/>
              </a:rPr>
              <a:t>That’s just what we want she replied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I said-</a:t>
            </a:r>
            <a:endParaRPr lang="en-GB" sz="1400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cs typeface="Times New Roman" pitchFamily="18" charset="0"/>
              </a:rPr>
              <a:t>Would you drive fast on flat roads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So you get to work in one minute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i="1" dirty="0">
              <a:latin typeface="Arial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cs typeface="Times New Roman" pitchFamily="18" charset="0"/>
              </a:rPr>
              <a:t>Exactly she replied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And I said-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By the school with cars that are fast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It would not be safe to cross</a:t>
            </a: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She replied-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i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Then we will need speed bumps of course..</a:t>
            </a:r>
          </a:p>
        </p:txBody>
      </p:sp>
      <p:sp>
        <p:nvSpPr>
          <p:cNvPr id="3" name="Rectangle 2"/>
          <p:cNvSpPr/>
          <p:nvPr/>
        </p:nvSpPr>
        <p:spPr>
          <a:xfrm>
            <a:off x="4067944" y="1916832"/>
            <a:ext cx="2728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chemeClr val="bg1"/>
                </a:solidFill>
                <a:latin typeface="Arial" pitchFamily="34" charset="0"/>
                <a:cs typeface="Times New Roman" pitchFamily="18" charset="0"/>
              </a:rPr>
              <a:t>ONE MILE TO SCHOOL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344816" cy="1008112"/>
          </a:xfrm>
        </p:spPr>
        <p:txBody>
          <a:bodyPr>
            <a:normAutofit fontScale="90000"/>
          </a:bodyPr>
          <a:lstStyle/>
          <a:p>
            <a:r>
              <a:rPr lang="en-GB" dirty="0"/>
              <a:t>Session 2 Global Citizenship, </a:t>
            </a:r>
            <a:r>
              <a:rPr lang="en-GB" dirty="0">
                <a:solidFill>
                  <a:srgbClr val="FF0000"/>
                </a:solidFill>
              </a:rPr>
              <a:t>Development and Economic Growth</a:t>
            </a:r>
            <a:endParaRPr lang="en-GB" dirty="0"/>
          </a:p>
        </p:txBody>
      </p:sp>
      <p:pic>
        <p:nvPicPr>
          <p:cNvPr id="5" name="Content Placeholder 4" descr="https://encrypted-tbn1.gstatic.com/images?q=tbn:ANd9GcRxlgBVD3vbpYG71fkdksGs3No2pKGuavNA2B7U5ZGpSs3S4BLSRA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54006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1772816"/>
            <a:ext cx="30963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+mj-lt"/>
              </a:rPr>
              <a:t>Question ...</a:t>
            </a:r>
          </a:p>
          <a:p>
            <a:endParaRPr lang="en-GB" sz="2000" b="1" dirty="0">
              <a:latin typeface="+mj-lt"/>
            </a:endParaRPr>
          </a:p>
          <a:p>
            <a:r>
              <a:rPr lang="en-GB" sz="3600" b="1" dirty="0">
                <a:latin typeface="+mj-lt"/>
              </a:rPr>
              <a:t>Is Economic Growth the same as Development?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344816" cy="1370416"/>
          </a:xfrm>
        </p:spPr>
        <p:txBody>
          <a:bodyPr>
            <a:noAutofit/>
          </a:bodyPr>
          <a:lstStyle/>
          <a:p>
            <a:r>
              <a:rPr lang="en-US" sz="3200" dirty="0"/>
              <a:t>Poverty, population, rural development….</a:t>
            </a:r>
          </a:p>
        </p:txBody>
      </p:sp>
      <p:pic>
        <p:nvPicPr>
          <p:cNvPr id="4" name="Content Placeholder 3" descr="UN Urbanization in India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03648" y="-387424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3869496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344816" cy="1370416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Livelihoods, </a:t>
            </a:r>
            <a:r>
              <a:rPr lang="en-US" sz="2800" dirty="0" err="1"/>
              <a:t>globalisation</a:t>
            </a:r>
            <a:r>
              <a:rPr lang="en-US" sz="2800" dirty="0"/>
              <a:t>, conflict….</a:t>
            </a:r>
          </a:p>
        </p:txBody>
      </p:sp>
      <p:pic>
        <p:nvPicPr>
          <p:cNvPr id="4" name="Content Placeholder 3" descr="UN Tanzania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584" y="2133018"/>
            <a:ext cx="7859216" cy="4191582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259632" y="-459432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273989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648072"/>
          </a:xfrm>
        </p:spPr>
        <p:txBody>
          <a:bodyPr>
            <a:normAutofit/>
          </a:bodyPr>
          <a:lstStyle/>
          <a:p>
            <a:r>
              <a:rPr lang="en-GB" dirty="0"/>
              <a:t>Sessions</a:t>
            </a:r>
            <a:endParaRPr lang="en-GB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470966"/>
              </p:ext>
            </p:extLst>
          </p:nvPr>
        </p:nvGraphicFramePr>
        <p:xfrm>
          <a:off x="755576" y="1340768"/>
          <a:ext cx="8160568" cy="5129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6024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Theme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24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Session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Global issues and personal engagement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48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Break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Session 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Global Citizenship, Economic Growth and         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437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WORKING LUNCH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29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Session 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Developing a workshop for others on Global Issues and Sustainable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358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Break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466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+mj-lt"/>
                        </a:rPr>
                        <a:t>Session 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+mj-lt"/>
                        </a:rPr>
                        <a:t>Producing and sharing workshop ideas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738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344816" cy="1370416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Health, gender, rights, services…</a:t>
            </a:r>
          </a:p>
        </p:txBody>
      </p:sp>
      <p:pic>
        <p:nvPicPr>
          <p:cNvPr id="4" name="Picture 3" descr="UN Women electorat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2060848"/>
            <a:ext cx="6408788" cy="42732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475656" y="-459432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1820447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390" y="404664"/>
            <a:ext cx="7812360" cy="1370416"/>
          </a:xfrm>
        </p:spPr>
        <p:txBody>
          <a:bodyPr>
            <a:noAutofit/>
          </a:bodyPr>
          <a:lstStyle/>
          <a:p>
            <a:r>
              <a:rPr lang="en-US" sz="3200" dirty="0" err="1"/>
              <a:t>Urbanisation</a:t>
            </a:r>
            <a:r>
              <a:rPr lang="en-US" sz="3200" dirty="0"/>
              <a:t>, environment, and resources…</a:t>
            </a:r>
          </a:p>
        </p:txBody>
      </p:sp>
      <p:pic>
        <p:nvPicPr>
          <p:cNvPr id="5" name="Picture 4" descr="UN Urbanization in Asi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1" y="2239590"/>
            <a:ext cx="8996563" cy="31437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259632" y="-459432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2233616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ordl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916832"/>
            <a:ext cx="7893211" cy="467852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9144" y="476672"/>
            <a:ext cx="7704856" cy="1370416"/>
          </a:xfrm>
        </p:spPr>
        <p:txBody>
          <a:bodyPr>
            <a:noAutofit/>
          </a:bodyPr>
          <a:lstStyle/>
          <a:p>
            <a:r>
              <a:rPr lang="en-US" sz="3200" dirty="0"/>
              <a:t>Session 2</a:t>
            </a:r>
            <a:br>
              <a:rPr lang="en-US" sz="3200" dirty="0"/>
            </a:br>
            <a:r>
              <a:rPr lang="en-US" sz="3200" dirty="0"/>
              <a:t>What do we mean by ‘International Development’?</a:t>
            </a:r>
          </a:p>
        </p:txBody>
      </p:sp>
    </p:spTree>
    <p:extLst>
      <p:ext uri="{BB962C8B-B14F-4D97-AF65-F5344CB8AC3E}">
        <p14:creationId xmlns:p14="http://schemas.microsoft.com/office/powerpoint/2010/main" val="5010886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live\AppData\Local\Microsoft\Windows\INetCache\Content.Word\DSCF01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806489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79712" y="4941168"/>
            <a:ext cx="5256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Time for Lunch</a:t>
            </a:r>
          </a:p>
        </p:txBody>
      </p:sp>
    </p:spTree>
    <p:extLst>
      <p:ext uri="{BB962C8B-B14F-4D97-AF65-F5344CB8AC3E}">
        <p14:creationId xmlns:p14="http://schemas.microsoft.com/office/powerpoint/2010/main" val="2822903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7344816" cy="137041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Developing a workshop for Scouts/Schools/ Community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178642"/>
            <a:ext cx="807524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Where is the audience now in knowledge/understanding/skills and attitudes about Sustainable Development?</a:t>
            </a:r>
          </a:p>
          <a:p>
            <a:r>
              <a:rPr lang="en-US" sz="2800" dirty="0"/>
              <a:t>What will you include in your workshop? Information/activities </a:t>
            </a:r>
            <a:r>
              <a:rPr lang="en-US" sz="2800" dirty="0" err="1"/>
              <a:t>etc</a:t>
            </a:r>
            <a:endParaRPr lang="en-US" sz="2800" dirty="0"/>
          </a:p>
          <a:p>
            <a:r>
              <a:rPr lang="en-US" sz="2800" dirty="0"/>
              <a:t>How will you present the workshop?</a:t>
            </a:r>
          </a:p>
          <a:p>
            <a:r>
              <a:rPr lang="en-US" sz="2800" dirty="0"/>
              <a:t>What are the challenges you will face, and how you will overcome them in presenting a workshop?</a:t>
            </a:r>
          </a:p>
          <a:p>
            <a:r>
              <a:rPr lang="en-US" sz="2800" dirty="0"/>
              <a:t>How will you know if the workshop was successful?</a:t>
            </a:r>
          </a:p>
          <a:p>
            <a:endParaRPr lang="en-US" sz="28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331640" y="-315416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3</a:t>
            </a:r>
          </a:p>
        </p:txBody>
      </p:sp>
    </p:spTree>
    <p:extLst>
      <p:ext uri="{BB962C8B-B14F-4D97-AF65-F5344CB8AC3E}">
        <p14:creationId xmlns:p14="http://schemas.microsoft.com/office/powerpoint/2010/main" val="2225981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-88000"/>
            <a:ext cx="5286412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Market research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331640" y="-315416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B2633C-02AE-0674-729E-552200BA8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en-GB" dirty="0"/>
              <a:t>You have 30 minutes to go and collect information from fellow scouts about what..</a:t>
            </a:r>
          </a:p>
          <a:p>
            <a:pPr marL="0" indent="0">
              <a:buNone/>
            </a:pPr>
            <a:r>
              <a:rPr lang="en-GB" dirty="0"/>
              <a:t>1 They know about Sustainable Development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2 What they think their parents/adults know about sustainable development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3What their local community knows about sustainable development</a:t>
            </a:r>
          </a:p>
        </p:txBody>
      </p:sp>
    </p:spTree>
    <p:extLst>
      <p:ext uri="{BB962C8B-B14F-4D97-AF65-F5344CB8AC3E}">
        <p14:creationId xmlns:p14="http://schemas.microsoft.com/office/powerpoint/2010/main" val="3818710877"/>
      </p:ext>
    </p:extLst>
  </p:cSld>
  <p:clrMapOvr>
    <a:masterClrMapping/>
  </p:clrMapOvr>
  <p:transition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0"/>
            <a:ext cx="7344816" cy="1370416"/>
          </a:xfrm>
        </p:spPr>
        <p:txBody>
          <a:bodyPr>
            <a:normAutofit/>
          </a:bodyPr>
          <a:lstStyle/>
          <a:p>
            <a:r>
              <a:rPr lang="en-GB" sz="3200" dirty="0"/>
              <a:t>Session 3  </a:t>
            </a:r>
            <a:br>
              <a:rPr lang="en-GB" sz="3200" dirty="0"/>
            </a:br>
            <a:r>
              <a:rPr lang="en-GB" sz="3200" dirty="0"/>
              <a:t>Force field analysis...as easy as 1,2,3!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/>
          <a:lstStyle/>
          <a:p>
            <a:pPr>
              <a:buNone/>
            </a:pPr>
            <a:endParaRPr lang="en-GB" dirty="0"/>
          </a:p>
          <a:p>
            <a:pPr lvl="1">
              <a:buNone/>
            </a:pPr>
            <a:br>
              <a:rPr lang="en-GB" dirty="0"/>
            </a:b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480283"/>
              </p:ext>
            </p:extLst>
          </p:nvPr>
        </p:nvGraphicFramePr>
        <p:xfrm>
          <a:off x="323528" y="1628800"/>
          <a:ext cx="8568951" cy="4891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6118">
                <a:tc>
                  <a:txBody>
                    <a:bodyPr/>
                    <a:lstStyle/>
                    <a:p>
                      <a:r>
                        <a:rPr lang="en-GB" dirty="0">
                          <a:latin typeface="+mj-lt"/>
                        </a:rPr>
                        <a:t>1   List ‘things’ that positively promote the outcome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+mj-lt"/>
                        </a:rPr>
                        <a:t>3  List ‘What intervention</a:t>
                      </a:r>
                      <a:r>
                        <a:rPr lang="en-GB" baseline="0" dirty="0">
                          <a:latin typeface="+mj-lt"/>
                        </a:rPr>
                        <a:t> </a:t>
                      </a:r>
                      <a:r>
                        <a:rPr lang="en-GB" dirty="0">
                          <a:latin typeface="+mj-lt"/>
                        </a:rPr>
                        <a:t>needs to be done,</a:t>
                      </a:r>
                      <a:r>
                        <a:rPr lang="en-GB" baseline="0" dirty="0">
                          <a:latin typeface="+mj-lt"/>
                        </a:rPr>
                        <a:t> could be done’ to </a:t>
                      </a:r>
                      <a:r>
                        <a:rPr lang="en-GB" dirty="0">
                          <a:latin typeface="+mj-lt"/>
                        </a:rPr>
                        <a:t>accentuate</a:t>
                      </a:r>
                      <a:r>
                        <a:rPr lang="en-GB" baseline="0" dirty="0">
                          <a:latin typeface="+mj-lt"/>
                        </a:rPr>
                        <a:t> the positive or eliminate the negative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+mj-lt"/>
                        </a:rPr>
                        <a:t>2   List ‘things’ that negatively prevent the</a:t>
                      </a:r>
                      <a:r>
                        <a:rPr lang="en-GB" baseline="0" dirty="0">
                          <a:latin typeface="+mj-lt"/>
                        </a:rPr>
                        <a:t> outcome</a:t>
                      </a:r>
                      <a:endParaRPr lang="en-GB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09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614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dirty="0"/>
            </a:br>
            <a:r>
              <a:rPr lang="en-GB" dirty="0"/>
              <a:t>Develop the workshop</a:t>
            </a:r>
            <a:endParaRPr lang="en-GB" sz="32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331640" y="-389688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Session 3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DE028CC-8904-49E4-1C71-B21777D87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Groups start to put together a workshop that last for about 30 Mins about Sustainable Development and the UN 2030 Sustainable Development Goals</a:t>
            </a:r>
          </a:p>
          <a:p>
            <a:r>
              <a:rPr lang="en-GB" dirty="0"/>
              <a:t>Consider the target audience </a:t>
            </a:r>
          </a:p>
          <a:p>
            <a:r>
              <a:rPr lang="en-GB" dirty="0"/>
              <a:t>Resources you will need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205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live\AppData\Local\Microsoft\Windows\INetCache\Content.Word\DSCF01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806489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79712" y="4941168"/>
            <a:ext cx="5256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Time for a break</a:t>
            </a:r>
          </a:p>
        </p:txBody>
      </p:sp>
    </p:spTree>
    <p:extLst>
      <p:ext uri="{BB962C8B-B14F-4D97-AF65-F5344CB8AC3E}">
        <p14:creationId xmlns:p14="http://schemas.microsoft.com/office/powerpoint/2010/main" val="2822903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Session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501632"/>
          </a:xfrm>
        </p:spPr>
        <p:txBody>
          <a:bodyPr/>
          <a:lstStyle/>
          <a:p>
            <a:r>
              <a:rPr lang="en-GB" dirty="0"/>
              <a:t>Sharing your ideas</a:t>
            </a:r>
          </a:p>
          <a:p>
            <a:r>
              <a:rPr lang="en-GB" dirty="0"/>
              <a:t>Learning from others</a:t>
            </a:r>
          </a:p>
          <a:p>
            <a:endParaRPr lang="en-GB" dirty="0"/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D6229-99A6-8545-15A7-214F64F9D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INTRODUCTORY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49572-C8C5-3254-CFE8-DB7C5AD51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LINE UPS</a:t>
            </a:r>
          </a:p>
          <a:p>
            <a:endParaRPr lang="en-GB" dirty="0"/>
          </a:p>
          <a:p>
            <a:r>
              <a:rPr lang="en-GB" dirty="0"/>
              <a:t>POSITION TAKING </a:t>
            </a:r>
          </a:p>
          <a:p>
            <a:endParaRPr lang="en-GB" dirty="0"/>
          </a:p>
          <a:p>
            <a:r>
              <a:rPr lang="en-GB" dirty="0"/>
              <a:t>DIALOGUE</a:t>
            </a:r>
          </a:p>
        </p:txBody>
      </p:sp>
    </p:spTree>
    <p:extLst>
      <p:ext uri="{BB962C8B-B14F-4D97-AF65-F5344CB8AC3E}">
        <p14:creationId xmlns:p14="http://schemas.microsoft.com/office/powerpoint/2010/main" val="39156577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4 – My Future</a:t>
            </a:r>
            <a:br>
              <a:rPr lang="en-GB" dirty="0"/>
            </a:br>
            <a:r>
              <a:rPr lang="en-GB" dirty="0"/>
              <a:t>Personal Development and Empowerment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Personal Development</a:t>
            </a:r>
          </a:p>
          <a:p>
            <a:pPr lvl="1"/>
            <a:r>
              <a:rPr lang="en-GB" dirty="0"/>
              <a:t>'An individual is empowered to become self, socially and environmentally aware, conversant with all opportunities available to them to lead a fulfilled life, and skilled to make decisions, progress and manage transitions on their journey'.  </a:t>
            </a:r>
          </a:p>
          <a:p>
            <a:pPr lvl="1"/>
            <a:r>
              <a:rPr lang="en-GB" dirty="0"/>
              <a:t>From me mine  here now to we ours the world the future.</a:t>
            </a:r>
          </a:p>
          <a:p>
            <a:pPr lvl="1"/>
            <a:r>
              <a:rPr lang="en-GB" dirty="0"/>
              <a:t>Freedom as development.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1296144"/>
          </a:xfrm>
        </p:spPr>
        <p:txBody>
          <a:bodyPr>
            <a:normAutofit fontScale="90000"/>
          </a:bodyPr>
          <a:lstStyle/>
          <a:p>
            <a:r>
              <a:rPr lang="en-GB" dirty="0"/>
              <a:t>Personal Reference Inventory for 'functioning individuals‘ 1 - me and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35480"/>
            <a:ext cx="8363272" cy="466187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GB" sz="4800" b="1" dirty="0"/>
              <a:t>Independence and Interdependence - Self aware - knowing self</a:t>
            </a:r>
            <a:endParaRPr lang="en-GB" sz="4800" dirty="0"/>
          </a:p>
          <a:p>
            <a:pPr>
              <a:buNone/>
            </a:pPr>
            <a:r>
              <a:rPr lang="en-GB" sz="4800" b="1" dirty="0"/>
              <a:t> </a:t>
            </a:r>
            <a:endParaRPr lang="en-GB" sz="4800" dirty="0"/>
          </a:p>
          <a:p>
            <a:r>
              <a:rPr lang="en-GB" sz="4800" dirty="0"/>
              <a:t>I know my culture and its importance to me in my life and living</a:t>
            </a:r>
          </a:p>
          <a:p>
            <a:r>
              <a:rPr lang="en-GB" sz="4800" dirty="0"/>
              <a:t>I know my values and their importance in my life and living</a:t>
            </a:r>
          </a:p>
          <a:p>
            <a:r>
              <a:rPr lang="en-GB" sz="4800" dirty="0"/>
              <a:t>I  have a good understanding of the way the world operates socially, politically and economically</a:t>
            </a:r>
          </a:p>
          <a:p>
            <a:r>
              <a:rPr lang="en-GB" sz="4800" dirty="0"/>
              <a:t>I know that my level of knowledge is sufficient to fully engage in the wider world</a:t>
            </a:r>
          </a:p>
          <a:p>
            <a:r>
              <a:rPr lang="en-GB" sz="4800" dirty="0"/>
              <a:t>I know that my skill level is appropriate and sufficient to fully engage in a wider world</a:t>
            </a:r>
          </a:p>
          <a:p>
            <a:pPr>
              <a:buNone/>
            </a:pPr>
            <a:endParaRPr lang="en-GB" sz="4800" dirty="0"/>
          </a:p>
          <a:p>
            <a:pPr>
              <a:buNone/>
            </a:pPr>
            <a:endParaRPr lang="en-GB" sz="4800" dirty="0"/>
          </a:p>
          <a:p>
            <a:pPr>
              <a:buNone/>
            </a:pPr>
            <a:r>
              <a:rPr lang="en-GB" sz="4800" b="1" dirty="0"/>
              <a:t>Justice - Socially and environmentally aware</a:t>
            </a:r>
          </a:p>
          <a:p>
            <a:pPr>
              <a:buNone/>
            </a:pPr>
            <a:endParaRPr lang="en-GB" sz="4800" dirty="0"/>
          </a:p>
          <a:p>
            <a:r>
              <a:rPr lang="en-GB" sz="4800" dirty="0"/>
              <a:t>I know and understand the development issues in my locality</a:t>
            </a:r>
          </a:p>
          <a:p>
            <a:r>
              <a:rPr lang="en-GB" sz="4800" dirty="0"/>
              <a:t>I know and understand the development issues in my region</a:t>
            </a:r>
          </a:p>
          <a:p>
            <a:r>
              <a:rPr lang="en-GB" sz="4800" dirty="0"/>
              <a:t>I know and understand the development issues in my continent</a:t>
            </a:r>
          </a:p>
          <a:p>
            <a:r>
              <a:rPr lang="en-GB" sz="4800" dirty="0"/>
              <a:t>I know and understand the development issues in my world </a:t>
            </a:r>
          </a:p>
          <a:p>
            <a:r>
              <a:rPr lang="en-GB" sz="4800" dirty="0"/>
              <a:t>I know and understand how my attitudes and behaviours impact on others and the environment</a:t>
            </a:r>
            <a:r>
              <a:rPr lang="en-GB" b="1" dirty="0"/>
              <a:t> 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344816" cy="1082384"/>
          </a:xfrm>
        </p:spPr>
        <p:txBody>
          <a:bodyPr>
            <a:normAutofit fontScale="90000"/>
          </a:bodyPr>
          <a:lstStyle/>
          <a:p>
            <a:r>
              <a:rPr lang="en-GB" sz="3100" dirty="0"/>
              <a:t>Personal Reference Inventory for 'functioning individuals‘ 2 – understanding and skills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507288" cy="48245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6400" b="1" dirty="0"/>
              <a:t>Freedom - Functioning as part of an international community </a:t>
            </a:r>
            <a:endParaRPr lang="en-GB" sz="6400" dirty="0"/>
          </a:p>
          <a:p>
            <a:r>
              <a:rPr lang="en-GB" sz="6400" dirty="0"/>
              <a:t>I know and understand all my opportunities for work and earning a living</a:t>
            </a:r>
          </a:p>
          <a:p>
            <a:r>
              <a:rPr lang="en-GB" sz="6400" dirty="0"/>
              <a:t>I know and understand all my opportunities for democratic engagement</a:t>
            </a:r>
          </a:p>
          <a:p>
            <a:r>
              <a:rPr lang="en-GB" sz="6400" dirty="0"/>
              <a:t>I know and understand all my opportunities for play and engaging culturally with others</a:t>
            </a:r>
          </a:p>
          <a:p>
            <a:r>
              <a:rPr lang="en-GB" sz="6400" dirty="0"/>
              <a:t>I know and understand all my opportunities for rest, relaxation and creativity</a:t>
            </a:r>
          </a:p>
          <a:p>
            <a:pPr>
              <a:buNone/>
            </a:pPr>
            <a:endParaRPr lang="en-GB" sz="6400" dirty="0"/>
          </a:p>
          <a:p>
            <a:pPr>
              <a:buNone/>
            </a:pPr>
            <a:r>
              <a:rPr lang="en-GB" sz="6400" b="1" dirty="0"/>
              <a:t>Leadership and Management - Decision making skills</a:t>
            </a:r>
            <a:endParaRPr lang="en-GB" sz="6400" dirty="0"/>
          </a:p>
          <a:p>
            <a:r>
              <a:rPr lang="en-GB" sz="6400" dirty="0"/>
              <a:t>My literacy and language skills are sufficient for international leadership roles</a:t>
            </a:r>
          </a:p>
          <a:p>
            <a:r>
              <a:rPr lang="en-GB" sz="6400" dirty="0"/>
              <a:t>My numeracy skills are sufficient for international leadership roles</a:t>
            </a:r>
          </a:p>
          <a:p>
            <a:r>
              <a:rPr lang="en-GB" sz="6400" dirty="0"/>
              <a:t>My legal understanding is sufficient for international leadership roles</a:t>
            </a:r>
          </a:p>
          <a:p>
            <a:r>
              <a:rPr lang="en-GB" sz="6400" dirty="0"/>
              <a:t>My understanding of economics and business is sufficient for international leadership roles</a:t>
            </a:r>
          </a:p>
          <a:p>
            <a:r>
              <a:rPr lang="en-GB" sz="6400" dirty="0"/>
              <a:t>My political understanding is sufficient for international leadership roles</a:t>
            </a:r>
          </a:p>
          <a:p>
            <a:r>
              <a:rPr lang="en-GB" sz="6400" dirty="0"/>
              <a:t>My understanding of technology is sufficient for international leadership roles</a:t>
            </a:r>
          </a:p>
          <a:p>
            <a:pPr>
              <a:buNone/>
            </a:pPr>
            <a:endParaRPr lang="en-GB" sz="6400" dirty="0"/>
          </a:p>
          <a:p>
            <a:pPr>
              <a:buNone/>
            </a:pPr>
            <a:r>
              <a:rPr lang="en-GB" sz="6400" b="1" dirty="0"/>
              <a:t>Leadership and Management -  Progression and managing transitions</a:t>
            </a:r>
            <a:endParaRPr lang="en-GB" sz="6400" dirty="0"/>
          </a:p>
          <a:p>
            <a:r>
              <a:rPr lang="en-GB" sz="6400" dirty="0"/>
              <a:t>I can manage transition to an adult role in an internationally connected world</a:t>
            </a:r>
          </a:p>
          <a:p>
            <a:r>
              <a:rPr lang="en-GB" sz="6400" dirty="0"/>
              <a:t>In can manage and maintain effective relationships with others individually and groups</a:t>
            </a:r>
          </a:p>
          <a:p>
            <a:r>
              <a:rPr lang="en-GB" sz="6400" dirty="0"/>
              <a:t>I have the ability to be resilient in times of adversity</a:t>
            </a:r>
          </a:p>
          <a:p>
            <a:r>
              <a:rPr lang="en-GB" sz="6400" dirty="0"/>
              <a:t>I can freely engage with others in celebrating  progress and achievement</a:t>
            </a:r>
            <a:endParaRPr lang="en-GB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0"/>
            <a:ext cx="7344816" cy="1370416"/>
          </a:xfrm>
        </p:spPr>
        <p:txBody>
          <a:bodyPr>
            <a:normAutofit/>
          </a:bodyPr>
          <a:lstStyle/>
          <a:p>
            <a:r>
              <a:rPr lang="en-US" sz="3200" dirty="0"/>
              <a:t>Internet links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402748" cy="518457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>
                <a:hlinkClick r:id="rId2"/>
              </a:rPr>
              <a:t>Human Development Index - map</a:t>
            </a:r>
            <a:r>
              <a:rPr lang="en-US" sz="2800" dirty="0"/>
              <a:t> ( UN)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GB" sz="2800" b="1" i="1" dirty="0">
                <a:hlinkClick r:id="rId3"/>
              </a:rPr>
              <a:t>http://www.globalpartnership.org/blog/17-ways-education-influences-new-17-global-goals</a:t>
            </a:r>
            <a:endParaRPr lang="en-GB" sz="2800" b="1" i="1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4"/>
              </a:rPr>
              <a:t>https://www.unagreaterlincolnshire.org/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347663" lvl="1" indent="0">
              <a:buFontTx/>
              <a:buChar char="-"/>
            </a:pPr>
            <a:endParaRPr lang="en-US" dirty="0"/>
          </a:p>
          <a:p>
            <a:pPr marL="347663" lvl="1" indent="0">
              <a:buFontTx/>
              <a:buChar char="-"/>
            </a:pP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331640" y="-531440"/>
            <a:ext cx="7344816" cy="137041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50029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C5A2C-B517-64A9-C4F5-9E53E5220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0"/>
            <a:ext cx="7344816" cy="720080"/>
          </a:xfrm>
        </p:spPr>
        <p:txBody>
          <a:bodyPr/>
          <a:lstStyle/>
          <a:p>
            <a:r>
              <a:rPr lang="en-GB" dirty="0"/>
              <a:t>Doughnut Economics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1350EC-2069-FF96-0605-BA7EE53E9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720080"/>
            <a:ext cx="6627435" cy="60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862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615FC-A12A-493F-5C7B-71880CF8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576064"/>
          </a:xfrm>
        </p:spPr>
        <p:txBody>
          <a:bodyPr>
            <a:normAutofit fontScale="90000"/>
          </a:bodyPr>
          <a:lstStyle/>
          <a:p>
            <a:r>
              <a:rPr lang="en-GB" dirty="0"/>
              <a:t>CIRCULAR ECONOMY</a:t>
            </a:r>
          </a:p>
        </p:txBody>
      </p:sp>
      <p:pic>
        <p:nvPicPr>
          <p:cNvPr id="4" name="Content Placeholder 3" descr="Circular Economy">
            <a:extLst>
              <a:ext uri="{FF2B5EF4-FFF2-40B4-BE49-F238E27FC236}">
                <a16:creationId xmlns:a16="http://schemas.microsoft.com/office/drawing/2014/main" id="{D16A245E-8E49-0BC3-51B3-8447A4FCCD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834179"/>
            <a:ext cx="6120679" cy="596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77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FE0A-82C0-0885-6655-49F16BFFE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Perceptions, Difference and Conflict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58B18-F749-D11B-E0A9-E1510B951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02" y="2044432"/>
            <a:ext cx="8229600" cy="4389120"/>
          </a:xfrm>
        </p:spPr>
        <p:txBody>
          <a:bodyPr>
            <a:normAutofit/>
          </a:bodyPr>
          <a:lstStyle/>
          <a:p>
            <a:r>
              <a:rPr lang="en-GB" dirty="0"/>
              <a:t>How I see the world may differ from others</a:t>
            </a:r>
          </a:p>
          <a:p>
            <a:r>
              <a:rPr lang="en-GB" dirty="0"/>
              <a:t>How do I/WE manage differences?</a:t>
            </a:r>
          </a:p>
          <a:p>
            <a:r>
              <a:rPr lang="en-GB" dirty="0"/>
              <a:t>REG AND RUBY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0934F6-29E8-F298-1A80-0C508E7C6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576067"/>
              </p:ext>
            </p:extLst>
          </p:nvPr>
        </p:nvGraphicFramePr>
        <p:xfrm>
          <a:off x="683568" y="3933056"/>
          <a:ext cx="7416824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4125780734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6499914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R</a:t>
                      </a:r>
                      <a:r>
                        <a:rPr lang="en-GB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ESPECT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R</a:t>
                      </a:r>
                      <a:r>
                        <a:rPr lang="en-GB" sz="3200" b="1" dirty="0">
                          <a:solidFill>
                            <a:schemeClr val="tx1"/>
                          </a:solidFill>
                          <a:latin typeface="+mj-lt"/>
                        </a:rPr>
                        <a:t>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166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E</a:t>
                      </a:r>
                      <a:r>
                        <a:rPr lang="en-GB" sz="3200" b="1" dirty="0">
                          <a:latin typeface="+mj-lt"/>
                        </a:rPr>
                        <a:t>MPATHY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U</a:t>
                      </a:r>
                      <a:r>
                        <a:rPr lang="en-GB" sz="3200" b="1" dirty="0">
                          <a:latin typeface="+mj-lt"/>
                        </a:rPr>
                        <a:t>NDERSTANDING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136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G</a:t>
                      </a:r>
                      <a:r>
                        <a:rPr lang="en-GB" sz="3200" b="1" dirty="0">
                          <a:latin typeface="+mj-lt"/>
                        </a:rPr>
                        <a:t>ENIUINENESS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B</a:t>
                      </a:r>
                      <a:r>
                        <a:rPr lang="en-GB" sz="3200" b="1" dirty="0">
                          <a:latin typeface="+mj-lt"/>
                        </a:rPr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827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3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dirty="0">
                          <a:solidFill>
                            <a:srgbClr val="FF0000"/>
                          </a:solidFill>
                          <a:latin typeface="+mj-lt"/>
                        </a:rPr>
                        <a:t>Y</a:t>
                      </a:r>
                      <a:r>
                        <a:rPr lang="en-GB" sz="3200" b="1" dirty="0">
                          <a:latin typeface="+mj-lt"/>
                        </a:rPr>
                        <a:t>OURSELF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00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49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Day 1 Introductions and 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35480"/>
            <a:ext cx="8568952" cy="4389120"/>
          </a:xfrm>
        </p:spPr>
        <p:txBody>
          <a:bodyPr>
            <a:normAutofit fontScale="92500"/>
          </a:bodyPr>
          <a:lstStyle/>
          <a:p>
            <a:r>
              <a:rPr lang="en-GB" sz="3600" b="1" dirty="0"/>
              <a:t>Aims of the programme</a:t>
            </a:r>
          </a:p>
          <a:p>
            <a:pPr lvl="1"/>
            <a:r>
              <a:rPr lang="en-GB" sz="3200" dirty="0"/>
              <a:t>To develop an awareness of global issues and international development agendas and the current and future impact on all our lives</a:t>
            </a:r>
          </a:p>
          <a:p>
            <a:pPr lvl="1"/>
            <a:r>
              <a:rPr lang="en-GB" sz="3200" dirty="0"/>
              <a:t>To develop an understanding of global citizenship</a:t>
            </a:r>
          </a:p>
          <a:p>
            <a:pPr lvl="1"/>
            <a:r>
              <a:rPr lang="en-GB" sz="3200" dirty="0"/>
              <a:t>To develop knowledge understanding and skills to lead a UN Sustainable Development Workshop</a:t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5284"/>
            <a:ext cx="7992888" cy="5481905"/>
          </a:xfrm>
        </p:spPr>
      </p:pic>
    </p:spTree>
    <p:extLst>
      <p:ext uri="{BB962C8B-B14F-4D97-AF65-F5344CB8AC3E}">
        <p14:creationId xmlns:p14="http://schemas.microsoft.com/office/powerpoint/2010/main" val="4253217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792088"/>
          </a:xfrm>
        </p:spPr>
        <p:txBody>
          <a:bodyPr/>
          <a:lstStyle/>
          <a:p>
            <a:r>
              <a:rPr lang="en-GB" dirty="0"/>
              <a:t>Global 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Video Link to “We The People”</a:t>
            </a:r>
          </a:p>
          <a:p>
            <a:r>
              <a:rPr lang="en-GB" dirty="0">
                <a:hlinkClick r:id="rId2"/>
              </a:rPr>
              <a:t>https://www.youtube.com/watch?v=RpqVmvMCmp0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12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344816" cy="1370416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Session 1 </a:t>
            </a:r>
            <a:br>
              <a:rPr lang="en-GB" sz="3600" b="1" dirty="0"/>
            </a:br>
            <a:r>
              <a:rPr lang="en-GB" sz="3600" b="1" dirty="0"/>
              <a:t>Global issues and personal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Activity 1– In pairs</a:t>
            </a:r>
          </a:p>
          <a:p>
            <a:pPr lvl="1"/>
            <a:r>
              <a:rPr lang="en-GB" sz="2800" dirty="0"/>
              <a:t>Look at your clothing labels, write the name of the item of clothing and the country it was made on a post – it, then place it on the world map</a:t>
            </a:r>
          </a:p>
          <a:p>
            <a:pPr lvl="1"/>
            <a:r>
              <a:rPr lang="en-GB" sz="2800" dirty="0"/>
              <a:t>Do the same with the type foods you have eaten in recent days</a:t>
            </a:r>
          </a:p>
          <a:p>
            <a:pPr lvl="1"/>
            <a:r>
              <a:rPr lang="en-GB" sz="2800" dirty="0"/>
              <a:t>Do the same for items of electronic equipment/ family car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2987</Words>
  <Application>Microsoft Office PowerPoint</Application>
  <PresentationFormat>On-screen Show (4:3)</PresentationFormat>
  <Paragraphs>479</Paragraphs>
  <Slides>46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Constantia</vt:lpstr>
      <vt:lpstr>Wingdings 2</vt:lpstr>
      <vt:lpstr>Flow</vt:lpstr>
      <vt:lpstr>    Lincolnshire Poacher 2026  United Nations Association Leadership and Sustainable Development </vt:lpstr>
      <vt:lpstr>Introductions</vt:lpstr>
      <vt:lpstr>Sessions</vt:lpstr>
      <vt:lpstr>INTRODUCTORY ACTIVITY</vt:lpstr>
      <vt:lpstr>Perceptions, Difference and Conflict </vt:lpstr>
      <vt:lpstr>Day 1 Introductions and aims</vt:lpstr>
      <vt:lpstr> </vt:lpstr>
      <vt:lpstr>Global Goals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Session 1  Global issues and personal engagement </vt:lpstr>
      <vt:lpstr>PowerPoint Presentation</vt:lpstr>
      <vt:lpstr>Session 2  Global Citizenship, Development  and Economic Growth</vt:lpstr>
      <vt:lpstr>Session 2  Global Citizenship, Development  and Economic Growth</vt:lpstr>
      <vt:lpstr>Session 2 Global Citizenship, Development and Economic Growth</vt:lpstr>
      <vt:lpstr>Session 2 Global Citizenship, Development and Economic Growth</vt:lpstr>
      <vt:lpstr>Session 2 Global Citizenship, Development and Economic Growth</vt:lpstr>
      <vt:lpstr>Session 2 Global Citizenship, Development and Economic Growth</vt:lpstr>
      <vt:lpstr>Session 2 Global Citizenship, Development and Economic Growth</vt:lpstr>
      <vt:lpstr>Session 2  Global Citizenship, Development and Economic Growth    </vt:lpstr>
      <vt:lpstr>Session 2 Global Citizenship, Development and Economic Growth</vt:lpstr>
      <vt:lpstr>Poverty, population, rural development….</vt:lpstr>
      <vt:lpstr>Livelihoods, globalisation, conflict….</vt:lpstr>
      <vt:lpstr>Health, gender, rights, services…</vt:lpstr>
      <vt:lpstr>Urbanisation, environment, and resources…</vt:lpstr>
      <vt:lpstr>Session 2 What do we mean by ‘International Development’?</vt:lpstr>
      <vt:lpstr>PowerPoint Presentation</vt:lpstr>
      <vt:lpstr> Developing a workshop for Scouts/Schools/ Community Groups</vt:lpstr>
      <vt:lpstr>Market research</vt:lpstr>
      <vt:lpstr>Session 3   Force field analysis...as easy as 1,2,3!</vt:lpstr>
      <vt:lpstr> Develop the workshop</vt:lpstr>
      <vt:lpstr>PowerPoint Presentation</vt:lpstr>
      <vt:lpstr>Session 4</vt:lpstr>
      <vt:lpstr>Session 4 – My Future Personal Development and Empowerment</vt:lpstr>
      <vt:lpstr>Personal Reference Inventory for 'functioning individuals‘ 1 - me and others</vt:lpstr>
      <vt:lpstr>Personal Reference Inventory for 'functioning individuals‘ 2 – understanding and skills</vt:lpstr>
      <vt:lpstr>Conclusions</vt:lpstr>
      <vt:lpstr>Internet links</vt:lpstr>
      <vt:lpstr>Doughnut Economics</vt:lpstr>
      <vt:lpstr>CIRCULAR ECONOMY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Leaders Development Programme for young people</dc:title>
  <dc:creator>Clive</dc:creator>
  <cp:lastModifiedBy>Clive Wilson</cp:lastModifiedBy>
  <cp:revision>215</cp:revision>
  <cp:lastPrinted>2026-07-30T09:27:39Z</cp:lastPrinted>
  <dcterms:created xsi:type="dcterms:W3CDTF">2014-07-04T08:31:47Z</dcterms:created>
  <dcterms:modified xsi:type="dcterms:W3CDTF">2026-08-02T16:32:38Z</dcterms:modified>
</cp:coreProperties>
</file>