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71" r:id="rId5"/>
    <p:sldId id="269" r:id="rId6"/>
    <p:sldId id="268" r:id="rId7"/>
    <p:sldId id="270" r:id="rId8"/>
    <p:sldId id="272" r:id="rId9"/>
    <p:sldId id="273" r:id="rId10"/>
    <p:sldId id="274" r:id="rId11"/>
    <p:sldId id="275" r:id="rId12"/>
    <p:sldId id="276"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DA"/>
    <a:srgbClr val="4F91CD"/>
    <a:srgbClr val="6C757D"/>
    <a:srgbClr val="888888"/>
    <a:srgbClr val="A6A6A6"/>
    <a:srgbClr val="009E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662" y="55"/>
      </p:cViewPr>
      <p:guideLst>
        <p:guide orient="horz" pos="2160"/>
        <p:guide pos="3840"/>
      </p:guideLst>
    </p:cSldViewPr>
  </p:slideViewPr>
  <p:notesTextViewPr>
    <p:cViewPr>
      <p:scale>
        <a:sx n="3" d="2"/>
        <a:sy n="3" d="2"/>
      </p:scale>
      <p:origin x="0" y="0"/>
    </p:cViewPr>
  </p:notesTextViewPr>
  <p:sorterViewPr>
    <p:cViewPr varScale="1">
      <p:scale>
        <a:sx n="1" d="1"/>
        <a:sy n="1" d="1"/>
      </p:scale>
      <p:origin x="0" y="-58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670587-1E4B-49A5-BED7-B7935D57CA69}" type="datetimeFigureOut">
              <a:rPr lang="en-GB" smtClean="0"/>
              <a:pPr/>
              <a:t>17/12/2025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70587-1E4B-49A5-BED7-B7935D57CA69}" type="datetimeFigureOut">
              <a:rPr lang="en-GB" smtClean="0"/>
              <a:pPr/>
              <a:t>17/12/2025</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DBACD9-4673-4AD3-A0C9-172AE1B2F93D}" type="slidenum">
              <a:rPr lang="en-GB" smtClean="0"/>
              <a:pPr/>
              <a:t>‹#›</a:t>
            </a:fld>
            <a:endParaRPr lang="en-GB"/>
          </a:p>
        </p:txBody>
      </p:sp>
      <p:sp>
        <p:nvSpPr>
          <p:cNvPr id="10" name="Rectangle 9">
            <a:extLst>
              <a:ext uri="{FF2B5EF4-FFF2-40B4-BE49-F238E27FC236}">
                <a16:creationId xmlns:a16="http://schemas.microsoft.com/office/drawing/2014/main" id="{C9A3B1E1-3E42-44EB-97BF-7527EE627EE5}"/>
              </a:ext>
            </a:extLst>
          </p:cNvPr>
          <p:cNvSpPr/>
          <p:nvPr userDrawn="1"/>
        </p:nvSpPr>
        <p:spPr>
          <a:xfrm>
            <a:off x="2208" y="6313490"/>
            <a:ext cx="12192000" cy="544510"/>
          </a:xfrm>
          <a:prstGeom prst="rect">
            <a:avLst/>
          </a:prstGeom>
          <a:solidFill>
            <a:srgbClr val="009D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32D00A6A-00D7-431A-99DF-582EF43D9B1D}"/>
              </a:ext>
            </a:extLst>
          </p:cNvPr>
          <p:cNvSpPr txBox="1"/>
          <p:nvPr userDrawn="1"/>
        </p:nvSpPr>
        <p:spPr>
          <a:xfrm>
            <a:off x="263352" y="6431857"/>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4" name="TextBox 13">
            <a:extLst>
              <a:ext uri="{FF2B5EF4-FFF2-40B4-BE49-F238E27FC236}">
                <a16:creationId xmlns:a16="http://schemas.microsoft.com/office/drawing/2014/main" id="{6678A2AF-F657-42C0-8E13-3C84168D49DC}"/>
              </a:ext>
            </a:extLst>
          </p:cNvPr>
          <p:cNvSpPr txBox="1"/>
          <p:nvPr userDrawn="1"/>
        </p:nvSpPr>
        <p:spPr>
          <a:xfrm>
            <a:off x="10632504" y="6431857"/>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b="1" kern="1200">
          <a:solidFill>
            <a:srgbClr val="009DDA"/>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ananalink.org.uk/all-about-bananas/" TargetMode="External"/><Relationship Id="rId7" Type="http://schemas.openxmlformats.org/officeDocument/2006/relationships/image" Target="../media/image3.png"/><Relationship Id="rId2" Type="http://schemas.openxmlformats.org/officeDocument/2006/relationships/hyperlink" Target="https://www.youtube.com/watch?v=5G0ndS3uRdo" TargetMode="External"/><Relationship Id="rId1" Type="http://schemas.openxmlformats.org/officeDocument/2006/relationships/slideLayout" Target="../slideLayouts/slideLayout2.xml"/><Relationship Id="rId6" Type="http://schemas.openxmlformats.org/officeDocument/2006/relationships/hyperlink" Target="https://sdgs.un.org/goals" TargetMode="External"/><Relationship Id="rId5" Type="http://schemas.openxmlformats.org/officeDocument/2006/relationships/hyperlink" Target="https://www.fao.org/world-banana-forum/en/" TargetMode="External"/><Relationship Id="rId4" Type="http://schemas.openxmlformats.org/officeDocument/2006/relationships/hyperlink" Target="https://news.exeter.ac.uk/faculty-of-health-and-life-sciences/climate-change-threatens-future-of-banana-export-industry/"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game&#10;&#10;Description automatically generated">
            <a:extLst>
              <a:ext uri="{FF2B5EF4-FFF2-40B4-BE49-F238E27FC236}">
                <a16:creationId xmlns:a16="http://schemas.microsoft.com/office/drawing/2014/main" id="{05496B22-5AA6-4238-A82D-31A923B3401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5167" r="21330"/>
          <a:stretch/>
        </p:blipFill>
        <p:spPr>
          <a:xfrm>
            <a:off x="2140051" y="-27384"/>
            <a:ext cx="10074120" cy="6852939"/>
          </a:xfrm>
          <a:prstGeom prst="rect">
            <a:avLst/>
          </a:prstGeom>
        </p:spPr>
      </p:pic>
      <p:grpSp>
        <p:nvGrpSpPr>
          <p:cNvPr id="13" name="Group 12">
            <a:extLst>
              <a:ext uri="{FF2B5EF4-FFF2-40B4-BE49-F238E27FC236}">
                <a16:creationId xmlns:a16="http://schemas.microsoft.com/office/drawing/2014/main" id="{2A5E0BAC-CDD1-4C88-A44E-5CA652D3D8CA}"/>
              </a:ext>
            </a:extLst>
          </p:cNvPr>
          <p:cNvGrpSpPr/>
          <p:nvPr/>
        </p:nvGrpSpPr>
        <p:grpSpPr>
          <a:xfrm>
            <a:off x="2208" y="6313490"/>
            <a:ext cx="12192000" cy="544510"/>
            <a:chOff x="2208" y="6340874"/>
            <a:chExt cx="12192000" cy="544510"/>
          </a:xfrm>
        </p:grpSpPr>
        <p:sp>
          <p:nvSpPr>
            <p:cNvPr id="15" name="Rectangle 14">
              <a:extLst>
                <a:ext uri="{FF2B5EF4-FFF2-40B4-BE49-F238E27FC236}">
                  <a16:creationId xmlns:a16="http://schemas.microsoft.com/office/drawing/2014/main" id="{36F18CCB-9A62-4B6C-A8D6-FA678A041F62}"/>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370BD683-B596-4511-AF22-730837B63334}"/>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7" name="TextBox 16">
              <a:extLst>
                <a:ext uri="{FF2B5EF4-FFF2-40B4-BE49-F238E27FC236}">
                  <a16:creationId xmlns:a16="http://schemas.microsoft.com/office/drawing/2014/main" id="{251C921D-ECE2-4771-9A34-56FB82D938E3}"/>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sp>
        <p:nvSpPr>
          <p:cNvPr id="9" name="Rectangle 8">
            <a:extLst>
              <a:ext uri="{FF2B5EF4-FFF2-40B4-BE49-F238E27FC236}">
                <a16:creationId xmlns:a16="http://schemas.microsoft.com/office/drawing/2014/main" id="{B71BB01C-58BD-4CBB-9585-02A991FB92D8}"/>
              </a:ext>
            </a:extLst>
          </p:cNvPr>
          <p:cNvSpPr/>
          <p:nvPr/>
        </p:nvSpPr>
        <p:spPr>
          <a:xfrm>
            <a:off x="9984432" y="-27384"/>
            <a:ext cx="1656184" cy="169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Logo&#10;&#10;Description automatically generated">
            <a:extLst>
              <a:ext uri="{FF2B5EF4-FFF2-40B4-BE49-F238E27FC236}">
                <a16:creationId xmlns:a16="http://schemas.microsoft.com/office/drawing/2014/main" id="{658B4F6E-FD3F-4882-A7BA-2A84402712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2464" y="377280"/>
            <a:ext cx="1048175" cy="941260"/>
          </a:xfrm>
          <a:prstGeom prst="rect">
            <a:avLst/>
          </a:prstGeom>
        </p:spPr>
      </p:pic>
      <p:sp>
        <p:nvSpPr>
          <p:cNvPr id="11" name="Freeform: Shape 10">
            <a:extLst>
              <a:ext uri="{FF2B5EF4-FFF2-40B4-BE49-F238E27FC236}">
                <a16:creationId xmlns:a16="http://schemas.microsoft.com/office/drawing/2014/main" id="{76C9013B-060F-4CC3-BAF0-078CBBEF3EAC}"/>
              </a:ext>
            </a:extLst>
          </p:cNvPr>
          <p:cNvSpPr/>
          <p:nvPr/>
        </p:nvSpPr>
        <p:spPr>
          <a:xfrm>
            <a:off x="-37740" y="-27384"/>
            <a:ext cx="4317504" cy="4091914"/>
          </a:xfrm>
          <a:custGeom>
            <a:avLst/>
            <a:gdLst>
              <a:gd name="connsiteX0" fmla="*/ 5548543 w 5548543"/>
              <a:gd name="connsiteY0" fmla="*/ 0 h 6702641"/>
              <a:gd name="connsiteX1" fmla="*/ 4119238 w 5548543"/>
              <a:gd name="connsiteY1" fmla="*/ 6702641 h 6702641"/>
              <a:gd name="connsiteX2" fmla="*/ 0 w 5548543"/>
              <a:gd name="connsiteY2" fmla="*/ 6702641 h 6702641"/>
              <a:gd name="connsiteX3" fmla="*/ 0 w 5548543"/>
              <a:gd name="connsiteY3" fmla="*/ 35511 h 6702641"/>
              <a:gd name="connsiteX4" fmla="*/ 5548543 w 5548543"/>
              <a:gd name="connsiteY4" fmla="*/ 0 h 67026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48543" h="6702641">
                <a:moveTo>
                  <a:pt x="5548543" y="0"/>
                </a:moveTo>
                <a:lnTo>
                  <a:pt x="4119238" y="6702641"/>
                </a:lnTo>
                <a:lnTo>
                  <a:pt x="0" y="6702641"/>
                </a:lnTo>
                <a:lnTo>
                  <a:pt x="0" y="35511"/>
                </a:lnTo>
                <a:lnTo>
                  <a:pt x="5548543" y="0"/>
                </a:lnTo>
                <a:close/>
              </a:path>
            </a:pathLst>
          </a:cu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368556" y="402155"/>
            <a:ext cx="4317504" cy="1470025"/>
          </a:xfrm>
        </p:spPr>
        <p:txBody>
          <a:bodyPr>
            <a:normAutofit/>
          </a:bodyPr>
          <a:lstStyle/>
          <a:p>
            <a:pPr algn="l"/>
            <a:r>
              <a:rPr lang="en-GB" sz="3200" b="1" dirty="0">
                <a:solidFill>
                  <a:schemeClr val="bg1"/>
                </a:solidFill>
                <a:latin typeface="Arial" panose="020B0604020202020204" pitchFamily="34" charset="0"/>
                <a:cs typeface="Arial" panose="020B0604020202020204" pitchFamily="34" charset="0"/>
              </a:rPr>
              <a:t>UNA Greater Lincolnshire</a:t>
            </a:r>
          </a:p>
        </p:txBody>
      </p:sp>
      <p:sp>
        <p:nvSpPr>
          <p:cNvPr id="3" name="Subtitle 2"/>
          <p:cNvSpPr>
            <a:spLocks noGrp="1"/>
          </p:cNvSpPr>
          <p:nvPr>
            <p:ph type="subTitle" idx="1"/>
          </p:nvPr>
        </p:nvSpPr>
        <p:spPr>
          <a:xfrm>
            <a:off x="369628" y="1830807"/>
            <a:ext cx="3910136" cy="2328174"/>
          </a:xfrm>
        </p:spPr>
        <p:txBody>
          <a:bodyPr>
            <a:normAutofit/>
          </a:bodyPr>
          <a:lstStyle/>
          <a:p>
            <a:pPr algn="l"/>
            <a:r>
              <a:rPr lang="en-GB" sz="3200" b="1" dirty="0">
                <a:solidFill>
                  <a:schemeClr val="bg1"/>
                </a:solidFill>
                <a:latin typeface="+mj-lt"/>
              </a:rPr>
              <a:t>Going Bananas for STEM, Climate Change and Sustainability</a:t>
            </a:r>
            <a:endParaRPr lang="en-GB" sz="3200" dirty="0">
              <a:solidFill>
                <a:schemeClr val="bg1"/>
              </a:solidFill>
              <a:latin typeface="+mj-lt"/>
            </a:endParaRPr>
          </a:p>
          <a:p>
            <a:pPr algn="l"/>
            <a:endParaRPr lang="en-GB" sz="2000"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BAA7-69CE-7667-B9D3-71A936EDB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E126C-5B66-E667-B099-B79D57E0BF3F}"/>
              </a:ext>
            </a:extLst>
          </p:cNvPr>
          <p:cNvSpPr>
            <a:spLocks noGrp="1"/>
          </p:cNvSpPr>
          <p:nvPr>
            <p:ph type="title"/>
          </p:nvPr>
        </p:nvSpPr>
        <p:spPr>
          <a:xfrm>
            <a:off x="609600" y="274638"/>
            <a:ext cx="9230816" cy="1143000"/>
          </a:xfrm>
        </p:spPr>
        <p:txBody>
          <a:bodyPr>
            <a:normAutofit/>
          </a:bodyPr>
          <a:lstStyle/>
          <a:p>
            <a:r>
              <a:rPr lang="en-GB" dirty="0">
                <a:latin typeface="+mj-lt"/>
              </a:rPr>
              <a:t>What is Sustainable Development</a:t>
            </a:r>
          </a:p>
        </p:txBody>
      </p:sp>
      <p:sp>
        <p:nvSpPr>
          <p:cNvPr id="3" name="Content Placeholder 2">
            <a:extLst>
              <a:ext uri="{FF2B5EF4-FFF2-40B4-BE49-F238E27FC236}">
                <a16:creationId xmlns:a16="http://schemas.microsoft.com/office/drawing/2014/main" id="{2409B0FC-F515-9B84-F773-6EA41EE436C0}"/>
              </a:ext>
            </a:extLst>
          </p:cNvPr>
          <p:cNvSpPr>
            <a:spLocks noGrp="1"/>
          </p:cNvSpPr>
          <p:nvPr>
            <p:ph idx="1"/>
          </p:nvPr>
        </p:nvSpPr>
        <p:spPr/>
        <p:txBody>
          <a:bodyPr>
            <a:normAutofit/>
          </a:bodyPr>
          <a:lstStyle/>
          <a:p>
            <a:r>
              <a:rPr lang="en-GB" sz="2800" b="1" dirty="0">
                <a:latin typeface="+mn-lt"/>
              </a:rPr>
              <a:t>Sustainable development is a global approach to growth.</a:t>
            </a:r>
            <a:br>
              <a:rPr lang="en-GB" sz="2800" b="1" dirty="0">
                <a:latin typeface="+mn-lt"/>
              </a:rPr>
            </a:br>
            <a:endParaRPr lang="en-GB" sz="2800" b="1" dirty="0">
              <a:latin typeface="+mn-lt"/>
            </a:endParaRPr>
          </a:p>
          <a:p>
            <a:r>
              <a:rPr lang="en-GB" sz="2800" b="1" dirty="0">
                <a:latin typeface="+mn-lt"/>
              </a:rPr>
              <a:t>It balances present needs with future well-being, focusing on integrating economic prosperity, social inclusion, and environmental protection (the three pillars) to ensure lasting progress for all people and the planet. </a:t>
            </a:r>
          </a:p>
          <a:p>
            <a:endParaRPr lang="en-GB" sz="2800" b="1" dirty="0">
              <a:latin typeface="+mn-lt"/>
            </a:endParaRPr>
          </a:p>
          <a:p>
            <a:r>
              <a:rPr lang="en-GB" sz="2800" b="1" dirty="0">
                <a:latin typeface="+mn-lt"/>
              </a:rPr>
              <a:t>The 17 UN 2030 Sustainable Development Goals identify areas for action.</a:t>
            </a: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D1E84115-AA83-8356-64BF-4F1CDD898E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686126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03E5E-455B-47A3-FA35-A1E4987AF64E}"/>
            </a:ext>
          </a:extLst>
        </p:cNvPr>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2B00186E-7B7D-1567-8C59-59C0606FA99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pic>
        <p:nvPicPr>
          <p:cNvPr id="2054" name="Picture 6" descr="UN Sustainable Development Goals On Health | Unlimit Health">
            <a:extLst>
              <a:ext uri="{FF2B5EF4-FFF2-40B4-BE49-F238E27FC236}">
                <a16:creationId xmlns:a16="http://schemas.microsoft.com/office/drawing/2014/main" id="{CE5435F2-48C0-E400-3C17-F5FB5EB47BE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3352" y="295991"/>
            <a:ext cx="10297144" cy="57695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91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124E1-F7AA-AE35-C29A-FE4B36BA7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C9713-7D2E-4CCC-3C6E-D818D8057702}"/>
              </a:ext>
            </a:extLst>
          </p:cNvPr>
          <p:cNvSpPr>
            <a:spLocks noGrp="1"/>
          </p:cNvSpPr>
          <p:nvPr>
            <p:ph type="title"/>
          </p:nvPr>
        </p:nvSpPr>
        <p:spPr>
          <a:xfrm>
            <a:off x="609600" y="274638"/>
            <a:ext cx="9230816" cy="1143000"/>
          </a:xfrm>
        </p:spPr>
        <p:txBody>
          <a:bodyPr>
            <a:normAutofit/>
          </a:bodyPr>
          <a:lstStyle/>
          <a:p>
            <a:r>
              <a:rPr lang="en-GB" dirty="0">
                <a:latin typeface="+mj-lt"/>
              </a:rPr>
              <a:t>UN 2030 17 Sustainable Development Goals</a:t>
            </a:r>
          </a:p>
        </p:txBody>
      </p:sp>
      <p:sp>
        <p:nvSpPr>
          <p:cNvPr id="3" name="Content Placeholder 2">
            <a:extLst>
              <a:ext uri="{FF2B5EF4-FFF2-40B4-BE49-F238E27FC236}">
                <a16:creationId xmlns:a16="http://schemas.microsoft.com/office/drawing/2014/main" id="{94B23087-F81E-B749-CDD4-2D8A0123EC6E}"/>
              </a:ext>
            </a:extLst>
          </p:cNvPr>
          <p:cNvSpPr>
            <a:spLocks noGrp="1"/>
          </p:cNvSpPr>
          <p:nvPr>
            <p:ph idx="1"/>
          </p:nvPr>
        </p:nvSpPr>
        <p:spPr/>
        <p:txBody>
          <a:bodyPr>
            <a:normAutofit fontScale="92500" lnSpcReduction="10000"/>
          </a:bodyPr>
          <a:lstStyle/>
          <a:p>
            <a:r>
              <a:rPr lang="en-GB" sz="3600" b="1" dirty="0">
                <a:latin typeface="+mn-lt"/>
              </a:rPr>
              <a:t>Launched in 2015 with many supporters you may recognise.</a:t>
            </a:r>
          </a:p>
          <a:p>
            <a:endParaRPr lang="en-GB" sz="3600" dirty="0">
              <a:latin typeface="+mn-lt"/>
            </a:endParaRPr>
          </a:p>
          <a:p>
            <a:r>
              <a:rPr lang="en-GB" sz="3600" dirty="0">
                <a:latin typeface="+mn-lt"/>
                <a:hlinkClick r:id="rId2"/>
              </a:rPr>
              <a:t>‘We The People Video’</a:t>
            </a:r>
            <a:br>
              <a:rPr lang="en-GB" sz="3600" dirty="0">
                <a:latin typeface="+mn-lt"/>
              </a:rPr>
            </a:br>
            <a:endParaRPr lang="en-GB" sz="3600" dirty="0">
              <a:latin typeface="+mn-lt"/>
            </a:endParaRPr>
          </a:p>
          <a:p>
            <a:r>
              <a:rPr lang="en-GB" b="1" dirty="0"/>
              <a:t>Web Links for background research</a:t>
            </a:r>
            <a:endParaRPr lang="en-GB" dirty="0"/>
          </a:p>
          <a:p>
            <a:r>
              <a:rPr lang="en-GB" u="sng" dirty="0">
                <a:hlinkClick r:id="rId3"/>
              </a:rPr>
              <a:t>https://www.bananalink.org.uk/all-about-bananas/</a:t>
            </a:r>
            <a:endParaRPr lang="en-GB" dirty="0"/>
          </a:p>
          <a:p>
            <a:r>
              <a:rPr lang="en-GB" u="sng" dirty="0">
                <a:hlinkClick r:id="rId4"/>
              </a:rPr>
              <a:t>https://news.exeter.ac.uk/faculty-of-health-and-life-sciences/climate-change-threatens-future-of-banana-export-industry/</a:t>
            </a:r>
            <a:endParaRPr lang="en-GB" dirty="0"/>
          </a:p>
          <a:p>
            <a:r>
              <a:rPr lang="en-GB" u="sng" dirty="0">
                <a:hlinkClick r:id="rId5"/>
              </a:rPr>
              <a:t>https://www.fao.org/world-banana-forum/en/</a:t>
            </a:r>
            <a:endParaRPr lang="en-GB" dirty="0"/>
          </a:p>
          <a:p>
            <a:r>
              <a:rPr lang="en-GB" u="sng" dirty="0">
                <a:hlinkClick r:id="rId6"/>
              </a:rPr>
              <a:t>https://sdgs.un.org/goals</a:t>
            </a:r>
            <a:endParaRPr lang="en-GB" dirty="0"/>
          </a:p>
          <a:p>
            <a:endParaRPr lang="en-GB" sz="3600" dirty="0">
              <a:latin typeface="+mn-lt"/>
            </a:endParaRP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DFE867FC-F8C7-BF47-DE7F-DCE3194F74A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866858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64BCAE-11AC-4162-8DE4-B9E5E4599CF2}"/>
              </a:ext>
            </a:extLst>
          </p:cNvPr>
          <p:cNvSpPr>
            <a:spLocks noGrp="1"/>
          </p:cNvSpPr>
          <p:nvPr>
            <p:ph type="title"/>
          </p:nvPr>
        </p:nvSpPr>
        <p:spPr>
          <a:xfrm>
            <a:off x="119336" y="260648"/>
            <a:ext cx="11881320" cy="3600400"/>
          </a:xfrm>
        </p:spPr>
        <p:txBody>
          <a:bodyPr>
            <a:normAutofit fontScale="90000"/>
          </a:bodyPr>
          <a:lstStyle/>
          <a:p>
            <a:pPr algn="ctr"/>
            <a:br>
              <a:rPr lang="en-GB" sz="4400" dirty="0">
                <a:solidFill>
                  <a:srgbClr val="009DDA"/>
                </a:solidFill>
              </a:rPr>
            </a:br>
            <a:br>
              <a:rPr lang="en-GB" sz="4400" dirty="0">
                <a:solidFill>
                  <a:srgbClr val="009DDA"/>
                </a:solidFill>
              </a:rPr>
            </a:br>
            <a:r>
              <a:rPr lang="en-GB" sz="4400" dirty="0"/>
              <a:t>Thankyou</a:t>
            </a:r>
            <a:br>
              <a:rPr lang="en-GB" sz="4400" dirty="0"/>
            </a:br>
            <a:br>
              <a:rPr lang="en-GB" sz="4400" dirty="0"/>
            </a:br>
            <a:r>
              <a:rPr lang="en-GB" sz="4400" dirty="0"/>
              <a:t>“If not you then who, if not now then when”</a:t>
            </a:r>
            <a:br>
              <a:rPr lang="en-GB" sz="4400" dirty="0"/>
            </a:br>
            <a:br>
              <a:rPr lang="en-GB" sz="4400" dirty="0"/>
            </a:br>
            <a:r>
              <a:rPr lang="en-GB" sz="4400" i="1" dirty="0">
                <a:solidFill>
                  <a:srgbClr val="92D050"/>
                </a:solidFill>
              </a:rPr>
              <a:t>New thinking and action needed on sustainable development</a:t>
            </a:r>
            <a:br>
              <a:rPr lang="en-GB" sz="4400" i="1" dirty="0"/>
            </a:br>
            <a:br>
              <a:rPr lang="en-GB" sz="4400" dirty="0">
                <a:solidFill>
                  <a:srgbClr val="009DDA"/>
                </a:solidFill>
              </a:rPr>
            </a:br>
            <a:endParaRPr lang="en-GB" sz="4400" dirty="0">
              <a:solidFill>
                <a:srgbClr val="009DDA"/>
              </a:solidFill>
            </a:endParaRPr>
          </a:p>
        </p:txBody>
      </p:sp>
      <p:pic>
        <p:nvPicPr>
          <p:cNvPr id="7" name="Picture 6" descr="Logo&#10;&#10;Description automatically generated">
            <a:extLst>
              <a:ext uri="{FF2B5EF4-FFF2-40B4-BE49-F238E27FC236}">
                <a16:creationId xmlns:a16="http://schemas.microsoft.com/office/drawing/2014/main" id="{8EDF867A-2716-41AE-B489-D7CF997FEF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3912" y="4365104"/>
            <a:ext cx="1228195" cy="1102918"/>
          </a:xfrm>
          <a:prstGeom prst="rect">
            <a:avLst/>
          </a:prstGeom>
        </p:spPr>
      </p:pic>
      <p:sp>
        <p:nvSpPr>
          <p:cNvPr id="8" name="Content Placeholder 2">
            <a:extLst>
              <a:ext uri="{FF2B5EF4-FFF2-40B4-BE49-F238E27FC236}">
                <a16:creationId xmlns:a16="http://schemas.microsoft.com/office/drawing/2014/main" id="{CAC7A92D-F9A7-450C-A5DC-89FCC7B8E47D}"/>
              </a:ext>
            </a:extLst>
          </p:cNvPr>
          <p:cNvSpPr>
            <a:spLocks noGrp="1"/>
          </p:cNvSpPr>
          <p:nvPr>
            <p:ph idx="1"/>
          </p:nvPr>
        </p:nvSpPr>
        <p:spPr>
          <a:xfrm>
            <a:off x="609600" y="5624132"/>
            <a:ext cx="10972800" cy="1143000"/>
          </a:xfrm>
        </p:spPr>
        <p:txBody>
          <a:bodyPr>
            <a:normAutofit/>
          </a:bodyPr>
          <a:lstStyle/>
          <a:p>
            <a:pPr marL="0" indent="0" algn="ctr">
              <a:buNone/>
            </a:pPr>
            <a:r>
              <a:rPr lang="en-GB" sz="2800" b="1" dirty="0">
                <a:latin typeface="+mn-lt"/>
              </a:rPr>
              <a:t>unagreaterlincolnshire.org </a:t>
            </a:r>
          </a:p>
          <a:p>
            <a:pPr lvl="1"/>
            <a:endParaRPr lang="en-GB" sz="2000" dirty="0"/>
          </a:p>
          <a:p>
            <a:endParaRPr lang="en-GB" sz="2000" dirty="0"/>
          </a:p>
        </p:txBody>
      </p:sp>
    </p:spTree>
    <p:extLst>
      <p:ext uri="{BB962C8B-B14F-4D97-AF65-F5344CB8AC3E}">
        <p14:creationId xmlns:p14="http://schemas.microsoft.com/office/powerpoint/2010/main" val="275771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9DDA"/>
                </a:solidFill>
              </a:rPr>
              <a:t>Introduction UNA Greater Lincolnshire</a:t>
            </a:r>
          </a:p>
        </p:txBody>
      </p:sp>
      <p:sp>
        <p:nvSpPr>
          <p:cNvPr id="3" name="Content Placeholder 2"/>
          <p:cNvSpPr>
            <a:spLocks noGrp="1"/>
          </p:cNvSpPr>
          <p:nvPr>
            <p:ph idx="1"/>
          </p:nvPr>
        </p:nvSpPr>
        <p:spPr>
          <a:xfrm>
            <a:off x="609600" y="2320281"/>
            <a:ext cx="10972800" cy="460647"/>
          </a:xfrm>
        </p:spPr>
        <p:txBody>
          <a:bodyPr>
            <a:normAutofit fontScale="92500" lnSpcReduction="20000"/>
          </a:bodyPr>
          <a:lstStyle/>
          <a:p>
            <a:pPr marL="0" indent="0" algn="ctr">
              <a:buNone/>
            </a:pPr>
            <a:r>
              <a:rPr lang="en-GB" sz="2900" b="1" dirty="0"/>
              <a:t>Our Background : A Call to action</a:t>
            </a:r>
            <a:endParaRPr lang="en-GB" sz="2900" dirty="0"/>
          </a:p>
          <a:p>
            <a:pPr lvl="1"/>
            <a:endParaRPr lang="en-GB" dirty="0"/>
          </a:p>
          <a:p>
            <a:pPr lvl="1"/>
            <a:endParaRPr lang="en-GB" dirty="0"/>
          </a:p>
          <a:p>
            <a:endParaRPr lang="en-GB" dirty="0"/>
          </a:p>
        </p:txBody>
      </p:sp>
      <p:grpSp>
        <p:nvGrpSpPr>
          <p:cNvPr id="4" name="Group 3">
            <a:extLst>
              <a:ext uri="{FF2B5EF4-FFF2-40B4-BE49-F238E27FC236}">
                <a16:creationId xmlns:a16="http://schemas.microsoft.com/office/drawing/2014/main" id="{128DA881-29A6-44DF-88CC-99B0D4666C87}"/>
              </a:ext>
            </a:extLst>
          </p:cNvPr>
          <p:cNvGrpSpPr/>
          <p:nvPr/>
        </p:nvGrpSpPr>
        <p:grpSpPr>
          <a:xfrm>
            <a:off x="2208" y="6313490"/>
            <a:ext cx="12192000" cy="544510"/>
            <a:chOff x="2208" y="6340874"/>
            <a:chExt cx="12192000" cy="544510"/>
          </a:xfrm>
        </p:grpSpPr>
        <p:sp>
          <p:nvSpPr>
            <p:cNvPr id="14" name="Rectangle 13">
              <a:extLst>
                <a:ext uri="{FF2B5EF4-FFF2-40B4-BE49-F238E27FC236}">
                  <a16:creationId xmlns:a16="http://schemas.microsoft.com/office/drawing/2014/main" id="{AA08B02A-96E9-47EB-AE27-0639BA131265}"/>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0DAE81C-99C2-477A-B2C8-8C74463A537F}"/>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9" name="TextBox 18">
              <a:extLst>
                <a:ext uri="{FF2B5EF4-FFF2-40B4-BE49-F238E27FC236}">
                  <a16:creationId xmlns:a16="http://schemas.microsoft.com/office/drawing/2014/main" id="{6CBD3652-C9C0-4806-8FC4-86AA10D2A1AD}"/>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pic>
        <p:nvPicPr>
          <p:cNvPr id="6" name="Picture 5"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
        <p:nvSpPr>
          <p:cNvPr id="10" name="TextBox 9">
            <a:extLst>
              <a:ext uri="{FF2B5EF4-FFF2-40B4-BE49-F238E27FC236}">
                <a16:creationId xmlns:a16="http://schemas.microsoft.com/office/drawing/2014/main" id="{652134C6-1AE7-4CC0-9A69-794492E70FF8}"/>
              </a:ext>
            </a:extLst>
          </p:cNvPr>
          <p:cNvSpPr txBox="1"/>
          <p:nvPr/>
        </p:nvSpPr>
        <p:spPr>
          <a:xfrm>
            <a:off x="335360" y="2780928"/>
            <a:ext cx="11247040" cy="2554545"/>
          </a:xfrm>
          <a:prstGeom prst="rect">
            <a:avLst/>
          </a:prstGeom>
          <a:noFill/>
        </p:spPr>
        <p:txBody>
          <a:bodyPr wrap="square">
            <a:spAutoFit/>
          </a:bodyPr>
          <a:lstStyle/>
          <a:p>
            <a:pPr marL="0" indent="0" algn="ctr">
              <a:buNone/>
            </a:pPr>
            <a:r>
              <a:rPr lang="en-GB" sz="4000" b="1" dirty="0">
                <a:solidFill>
                  <a:srgbClr val="009DDA"/>
                </a:solidFill>
                <a:cs typeface="Arial" panose="020B0604020202020204" pitchFamily="34" charset="0"/>
              </a:rPr>
              <a:t>“if not you then who, if not now then when”</a:t>
            </a:r>
          </a:p>
          <a:p>
            <a:pPr marL="0" indent="0" algn="ctr">
              <a:buNone/>
            </a:pPr>
            <a:endParaRPr lang="en-GB" sz="4000" b="1" dirty="0">
              <a:solidFill>
                <a:srgbClr val="009DDA"/>
              </a:solidFill>
              <a:cs typeface="Arial" panose="020B0604020202020204" pitchFamily="34" charset="0"/>
            </a:endParaRPr>
          </a:p>
          <a:p>
            <a:pPr marL="0" indent="0" algn="ctr">
              <a:buNone/>
            </a:pPr>
            <a:r>
              <a:rPr lang="en-GB" sz="4000" b="1" i="1" dirty="0">
                <a:solidFill>
                  <a:srgbClr val="92D050"/>
                </a:solidFill>
                <a:cs typeface="Arial" panose="020B0604020202020204" pitchFamily="34" charset="0"/>
              </a:rPr>
              <a:t>New thinking and action on sustainable development</a:t>
            </a:r>
          </a:p>
        </p:txBody>
      </p:sp>
    </p:spTree>
    <p:extLst>
      <p:ext uri="{BB962C8B-B14F-4D97-AF65-F5344CB8AC3E}">
        <p14:creationId xmlns:p14="http://schemas.microsoft.com/office/powerpoint/2010/main" val="1233337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64BCAE-11AC-4162-8DE4-B9E5E4599CF2}"/>
              </a:ext>
            </a:extLst>
          </p:cNvPr>
          <p:cNvSpPr>
            <a:spLocks noGrp="1"/>
          </p:cNvSpPr>
          <p:nvPr>
            <p:ph type="title"/>
          </p:nvPr>
        </p:nvSpPr>
        <p:spPr>
          <a:xfrm>
            <a:off x="335360" y="188640"/>
            <a:ext cx="10081120" cy="1728192"/>
          </a:xfrm>
        </p:spPr>
        <p:txBody>
          <a:bodyPr>
            <a:normAutofit fontScale="90000"/>
          </a:bodyPr>
          <a:lstStyle/>
          <a:p>
            <a:r>
              <a:rPr lang="en-GB" sz="4400" dirty="0">
                <a:latin typeface="+mn-lt"/>
              </a:rPr>
              <a:t>Going Bananas for STEM, Climate Change, and Sustainability</a:t>
            </a:r>
            <a:br>
              <a:rPr lang="en-GB" dirty="0"/>
            </a:br>
            <a:endParaRPr lang="en-GB" dirty="0"/>
          </a:p>
        </p:txBody>
      </p:sp>
      <p:sp>
        <p:nvSpPr>
          <p:cNvPr id="3" name="Content Placeholder 2"/>
          <p:cNvSpPr>
            <a:spLocks noGrp="1"/>
          </p:cNvSpPr>
          <p:nvPr>
            <p:ph idx="1"/>
          </p:nvPr>
        </p:nvSpPr>
        <p:spPr>
          <a:xfrm>
            <a:off x="609600" y="1600201"/>
            <a:ext cx="10972800" cy="4637111"/>
          </a:xfrm>
        </p:spPr>
        <p:txBody>
          <a:bodyPr>
            <a:normAutofit/>
          </a:bodyPr>
          <a:lstStyle/>
          <a:p>
            <a:pPr marL="0" indent="0">
              <a:buNone/>
            </a:pPr>
            <a:r>
              <a:rPr lang="en-GB" sz="3600" b="1" dirty="0">
                <a:latin typeface="+mj-lt"/>
              </a:rPr>
              <a:t>Students will be able to:</a:t>
            </a:r>
            <a:endParaRPr lang="en-GB" sz="3600" dirty="0">
              <a:latin typeface="+mj-lt"/>
            </a:endParaRPr>
          </a:p>
          <a:p>
            <a:pPr lvl="0"/>
            <a:r>
              <a:rPr lang="en-GB" sz="3200" b="1" dirty="0">
                <a:latin typeface="+mj-lt"/>
              </a:rPr>
              <a:t>Identify STEM careers in the Banana journey</a:t>
            </a:r>
            <a:br>
              <a:rPr lang="en-GB" sz="3200" b="1" dirty="0">
                <a:latin typeface="+mj-lt"/>
              </a:rPr>
            </a:br>
            <a:endParaRPr lang="en-GB" sz="3200" b="1" dirty="0">
              <a:latin typeface="+mj-lt"/>
            </a:endParaRPr>
          </a:p>
          <a:p>
            <a:pPr lvl="0"/>
            <a:r>
              <a:rPr lang="en-GB" sz="3200" b="1" dirty="0">
                <a:latin typeface="+mj-lt"/>
              </a:rPr>
              <a:t>Understand links between Bananas and Climate Change</a:t>
            </a:r>
          </a:p>
          <a:p>
            <a:pPr marL="0" indent="0">
              <a:buNone/>
            </a:pPr>
            <a:endParaRPr lang="en-GB" sz="3200" b="1" dirty="0">
              <a:latin typeface="+mj-lt"/>
            </a:endParaRPr>
          </a:p>
          <a:p>
            <a:pPr lvl="0"/>
            <a:r>
              <a:rPr lang="en-GB" sz="3200" b="1" dirty="0">
                <a:latin typeface="+mj-lt"/>
              </a:rPr>
              <a:t>Explore links between ‘Bananas’ and the UN 2030 Sustainable Development Goals</a:t>
            </a: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D471C-1294-FE2D-3CF6-4F63B04C2507}"/>
              </a:ext>
            </a:extLst>
          </p:cNvPr>
          <p:cNvSpPr>
            <a:spLocks noGrp="1"/>
          </p:cNvSpPr>
          <p:nvPr>
            <p:ph type="title"/>
          </p:nvPr>
        </p:nvSpPr>
        <p:spPr>
          <a:xfrm>
            <a:off x="609600" y="274638"/>
            <a:ext cx="8887515" cy="1143000"/>
          </a:xfrm>
        </p:spPr>
        <p:txBody>
          <a:bodyPr>
            <a:normAutofit/>
          </a:bodyPr>
          <a:lstStyle/>
          <a:p>
            <a:r>
              <a:rPr lang="en-GB" sz="4000" dirty="0">
                <a:latin typeface="+mj-lt"/>
              </a:rPr>
              <a:t>Banana Plantation</a:t>
            </a:r>
          </a:p>
        </p:txBody>
      </p:sp>
      <p:pic>
        <p:nvPicPr>
          <p:cNvPr id="1026" name="Picture 2" descr="How Are Sustainable Bananas Grown? | Rainforest Alliance">
            <a:extLst>
              <a:ext uri="{FF2B5EF4-FFF2-40B4-BE49-F238E27FC236}">
                <a16:creationId xmlns:a16="http://schemas.microsoft.com/office/drawing/2014/main" id="{D6426410-BCB8-1FDF-F486-0131FB334B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95400" y="1350684"/>
            <a:ext cx="6802230" cy="452596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10;&#10;Description automatically generated">
            <a:extLst>
              <a:ext uri="{FF2B5EF4-FFF2-40B4-BE49-F238E27FC236}">
                <a16:creationId xmlns:a16="http://schemas.microsoft.com/office/drawing/2014/main" id="{B00A70C6-441B-1E6B-093A-0A4A770C29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
        <p:nvSpPr>
          <p:cNvPr id="6" name="TextBox 5">
            <a:extLst>
              <a:ext uri="{FF2B5EF4-FFF2-40B4-BE49-F238E27FC236}">
                <a16:creationId xmlns:a16="http://schemas.microsoft.com/office/drawing/2014/main" id="{F0F0C224-B8B9-1DE4-8C6E-BCB15840D993}"/>
              </a:ext>
            </a:extLst>
          </p:cNvPr>
          <p:cNvSpPr txBox="1"/>
          <p:nvPr/>
        </p:nvSpPr>
        <p:spPr>
          <a:xfrm>
            <a:off x="7896200" y="2564904"/>
            <a:ext cx="3168352" cy="1938992"/>
          </a:xfrm>
          <a:prstGeom prst="rect">
            <a:avLst/>
          </a:prstGeom>
          <a:noFill/>
        </p:spPr>
        <p:txBody>
          <a:bodyPr wrap="square">
            <a:spAutoFit/>
          </a:bodyPr>
          <a:lstStyle/>
          <a:p>
            <a:r>
              <a:rPr lang="en-GB" sz="4000" b="1" dirty="0"/>
              <a:t>I</a:t>
            </a:r>
            <a:r>
              <a:rPr lang="en-GB" sz="4000" b="1" dirty="0">
                <a:latin typeface="+mn-lt"/>
              </a:rPr>
              <a:t>t’s a herb plant not a Tree!</a:t>
            </a:r>
          </a:p>
        </p:txBody>
      </p:sp>
    </p:spTree>
    <p:extLst>
      <p:ext uri="{BB962C8B-B14F-4D97-AF65-F5344CB8AC3E}">
        <p14:creationId xmlns:p14="http://schemas.microsoft.com/office/powerpoint/2010/main" val="264115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ADCE5-9909-8272-BAEC-C2698CF473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4547E4D-1FB4-FC49-BD5B-0C006E22E8AA}"/>
              </a:ext>
            </a:extLst>
          </p:cNvPr>
          <p:cNvSpPr>
            <a:spLocks noGrp="1"/>
          </p:cNvSpPr>
          <p:nvPr>
            <p:ph type="title"/>
          </p:nvPr>
        </p:nvSpPr>
        <p:spPr/>
        <p:txBody>
          <a:bodyPr>
            <a:normAutofit/>
          </a:bodyPr>
          <a:lstStyle/>
          <a:p>
            <a:r>
              <a:rPr lang="en-GB" sz="4000" dirty="0">
                <a:latin typeface="+mj-lt"/>
              </a:rPr>
              <a:t>Bananas</a:t>
            </a:r>
          </a:p>
        </p:txBody>
      </p:sp>
      <p:sp>
        <p:nvSpPr>
          <p:cNvPr id="3" name="Content Placeholder 2">
            <a:extLst>
              <a:ext uri="{FF2B5EF4-FFF2-40B4-BE49-F238E27FC236}">
                <a16:creationId xmlns:a16="http://schemas.microsoft.com/office/drawing/2014/main" id="{8C7870E6-D90D-8E64-6D04-E66358541660}"/>
              </a:ext>
            </a:extLst>
          </p:cNvPr>
          <p:cNvSpPr>
            <a:spLocks noGrp="1"/>
          </p:cNvSpPr>
          <p:nvPr>
            <p:ph idx="1"/>
          </p:nvPr>
        </p:nvSpPr>
        <p:spPr/>
        <p:txBody>
          <a:bodyPr>
            <a:normAutofit/>
          </a:bodyPr>
          <a:lstStyle/>
          <a:p>
            <a:pPr lvl="1">
              <a:buFont typeface="Arial" panose="020B0604020202020204" pitchFamily="34" charset="0"/>
              <a:buChar char="•"/>
            </a:pPr>
            <a:r>
              <a:rPr lang="en-GB" sz="2800" b="1" dirty="0">
                <a:latin typeface="+mn-lt"/>
              </a:rPr>
              <a:t>Over 100 billion bananas are eaten every year in the world</a:t>
            </a:r>
          </a:p>
          <a:p>
            <a:pPr lvl="1">
              <a:buFont typeface="Arial" panose="020B0604020202020204" pitchFamily="34" charset="0"/>
              <a:buChar char="•"/>
            </a:pPr>
            <a:r>
              <a:rPr lang="en-GB" sz="2800" b="1" dirty="0">
                <a:latin typeface="+mn-lt"/>
              </a:rPr>
              <a:t>Making them the 4th most popular agricultural product. </a:t>
            </a:r>
          </a:p>
          <a:p>
            <a:pPr lvl="1">
              <a:buFont typeface="Arial" panose="020B0604020202020204" pitchFamily="34" charset="0"/>
              <a:buChar char="•"/>
            </a:pPr>
            <a:r>
              <a:rPr lang="en-GB" sz="2800" b="1" dirty="0">
                <a:latin typeface="+mn-lt"/>
              </a:rPr>
              <a:t>Banana plants thrive in tropical regions where the average temperature is 80° F (27° C) and the yearly rainfall is between 78 and 98 inches. </a:t>
            </a:r>
          </a:p>
          <a:p>
            <a:pPr lvl="1">
              <a:buFont typeface="Arial" panose="020B0604020202020204" pitchFamily="34" charset="0"/>
              <a:buChar char="•"/>
            </a:pPr>
            <a:r>
              <a:rPr lang="en-GB" sz="2800" b="1" dirty="0">
                <a:latin typeface="+mn-lt"/>
              </a:rPr>
              <a:t>Most bananas exported are grown within 30 degrees either side of the equator. </a:t>
            </a:r>
          </a:p>
          <a:p>
            <a:pPr lvl="1">
              <a:buFont typeface="Arial" panose="020B0604020202020204" pitchFamily="34" charset="0"/>
              <a:buChar char="•"/>
            </a:pPr>
            <a:r>
              <a:rPr lang="en-GB" sz="2800" b="1" dirty="0">
                <a:latin typeface="+mn-lt"/>
              </a:rPr>
              <a:t>The plants need rich, dark and fertile soils with steady moisture in the air and ground and good drainage.</a:t>
            </a:r>
          </a:p>
          <a:p>
            <a:pPr lvl="1"/>
            <a:endParaRPr lang="en-GB" sz="2800" dirty="0">
              <a:latin typeface="+mn-lt"/>
            </a:endParaRP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5BEA0450-4F3C-BD4D-3B50-9CDFEFEAD9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90117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9DDA"/>
                </a:solidFill>
              </a:rPr>
              <a:t>The Banana Supply Chain</a:t>
            </a:r>
          </a:p>
        </p:txBody>
      </p:sp>
      <p:sp>
        <p:nvSpPr>
          <p:cNvPr id="3" name="Content Placeholder 2"/>
          <p:cNvSpPr>
            <a:spLocks noGrp="1"/>
          </p:cNvSpPr>
          <p:nvPr>
            <p:ph idx="1"/>
          </p:nvPr>
        </p:nvSpPr>
        <p:spPr>
          <a:xfrm>
            <a:off x="609600" y="2060848"/>
            <a:ext cx="10972800" cy="3672408"/>
          </a:xfrm>
        </p:spPr>
        <p:txBody>
          <a:bodyPr>
            <a:normAutofit fontScale="25000" lnSpcReduction="20000"/>
          </a:bodyPr>
          <a:lstStyle/>
          <a:p>
            <a:pPr lvl="1">
              <a:buFont typeface="Arial" panose="020B0604020202020204" pitchFamily="34" charset="0"/>
              <a:buChar char="•"/>
            </a:pPr>
            <a:r>
              <a:rPr lang="en-GB" sz="12800" b="1" dirty="0">
                <a:latin typeface="+mn-lt"/>
              </a:rPr>
              <a:t>From picking green bananas in the tropics to seeing them yellow in a UK supermarket takes roughly</a:t>
            </a:r>
            <a:r>
              <a:rPr lang="en-GB" sz="12800" b="1" dirty="0">
                <a:solidFill>
                  <a:srgbClr val="FF0000"/>
                </a:solidFill>
                <a:latin typeface="+mn-lt"/>
              </a:rPr>
              <a:t> 2 to 4 weeks</a:t>
            </a:r>
            <a:r>
              <a:rPr lang="en-GB" sz="12800" b="1" dirty="0">
                <a:latin typeface="+mn-lt"/>
              </a:rPr>
              <a:t>. </a:t>
            </a:r>
            <a:br>
              <a:rPr lang="en-GB" sz="12800" b="1" dirty="0">
                <a:latin typeface="+mn-lt"/>
              </a:rPr>
            </a:br>
            <a:endParaRPr lang="en-GB" sz="12800" b="1" dirty="0">
              <a:latin typeface="+mn-lt"/>
            </a:endParaRPr>
          </a:p>
          <a:p>
            <a:pPr marL="457200" lvl="1" indent="0">
              <a:buNone/>
            </a:pPr>
            <a:endParaRPr lang="en-GB" sz="12800" b="1" dirty="0">
              <a:latin typeface="+mn-lt"/>
            </a:endParaRPr>
          </a:p>
          <a:p>
            <a:pPr lvl="1">
              <a:buFont typeface="Arial" panose="020B0604020202020204" pitchFamily="34" charset="0"/>
              <a:buChar char="•"/>
            </a:pPr>
            <a:r>
              <a:rPr lang="en-GB" sz="12800" b="1" dirty="0">
                <a:latin typeface="+mn-lt"/>
              </a:rPr>
              <a:t>In exploring the supply chain from producer to the local supermarket we will discover a range of STEM careers and explore what makes a sustainable ‘Green Career’</a:t>
            </a:r>
          </a:p>
          <a:p>
            <a:pPr lvl="1">
              <a:buFont typeface="Arial" panose="020B0604020202020204" pitchFamily="34" charset="0"/>
              <a:buChar char="•"/>
            </a:pPr>
            <a:endParaRPr lang="en-GB" sz="9800" dirty="0"/>
          </a:p>
          <a:p>
            <a:pPr lvl="1"/>
            <a:endParaRPr lang="en-GB" dirty="0"/>
          </a:p>
          <a:p>
            <a:endParaRPr lang="en-GB" dirty="0"/>
          </a:p>
        </p:txBody>
      </p:sp>
      <p:grpSp>
        <p:nvGrpSpPr>
          <p:cNvPr id="4" name="Group 3">
            <a:extLst>
              <a:ext uri="{FF2B5EF4-FFF2-40B4-BE49-F238E27FC236}">
                <a16:creationId xmlns:a16="http://schemas.microsoft.com/office/drawing/2014/main" id="{128DA881-29A6-44DF-88CC-99B0D4666C87}"/>
              </a:ext>
            </a:extLst>
          </p:cNvPr>
          <p:cNvGrpSpPr/>
          <p:nvPr/>
        </p:nvGrpSpPr>
        <p:grpSpPr>
          <a:xfrm>
            <a:off x="2208" y="6313490"/>
            <a:ext cx="12192000" cy="544510"/>
            <a:chOff x="2208" y="6340874"/>
            <a:chExt cx="12192000" cy="544510"/>
          </a:xfrm>
        </p:grpSpPr>
        <p:sp>
          <p:nvSpPr>
            <p:cNvPr id="14" name="Rectangle 13">
              <a:extLst>
                <a:ext uri="{FF2B5EF4-FFF2-40B4-BE49-F238E27FC236}">
                  <a16:creationId xmlns:a16="http://schemas.microsoft.com/office/drawing/2014/main" id="{AA08B02A-96E9-47EB-AE27-0639BA131265}"/>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0DAE81C-99C2-477A-B2C8-8C74463A537F}"/>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9" name="TextBox 18">
              <a:extLst>
                <a:ext uri="{FF2B5EF4-FFF2-40B4-BE49-F238E27FC236}">
                  <a16:creationId xmlns:a16="http://schemas.microsoft.com/office/drawing/2014/main" id="{6CBD3652-C9C0-4806-8FC4-86AA10D2A1AD}"/>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pic>
        <p:nvPicPr>
          <p:cNvPr id="6" name="Picture 5"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123333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358DF-D16D-408F-1A59-EFE5D87D97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EC9590-B4C4-256F-335F-8E0C2536C64A}"/>
              </a:ext>
            </a:extLst>
          </p:cNvPr>
          <p:cNvSpPr>
            <a:spLocks noGrp="1"/>
          </p:cNvSpPr>
          <p:nvPr>
            <p:ph type="title"/>
          </p:nvPr>
        </p:nvSpPr>
        <p:spPr>
          <a:xfrm>
            <a:off x="609600" y="274638"/>
            <a:ext cx="9374832" cy="1143000"/>
          </a:xfrm>
        </p:spPr>
        <p:txBody>
          <a:bodyPr>
            <a:normAutofit/>
          </a:bodyPr>
          <a:lstStyle/>
          <a:p>
            <a:r>
              <a:rPr lang="en-GB" sz="4000" dirty="0">
                <a:latin typeface="+mj-lt"/>
              </a:rPr>
              <a:t>From a tropical plantation to your house</a:t>
            </a:r>
          </a:p>
        </p:txBody>
      </p:sp>
      <p:sp>
        <p:nvSpPr>
          <p:cNvPr id="3" name="Content Placeholder 2">
            <a:extLst>
              <a:ext uri="{FF2B5EF4-FFF2-40B4-BE49-F238E27FC236}">
                <a16:creationId xmlns:a16="http://schemas.microsoft.com/office/drawing/2014/main" id="{D6EA1D82-8ADE-6E0D-BBAC-D9F75701D99A}"/>
              </a:ext>
            </a:extLst>
          </p:cNvPr>
          <p:cNvSpPr>
            <a:spLocks noGrp="1"/>
          </p:cNvSpPr>
          <p:nvPr>
            <p:ph idx="1"/>
          </p:nvPr>
        </p:nvSpPr>
        <p:spPr>
          <a:xfrm>
            <a:off x="609600" y="1556792"/>
            <a:ext cx="10972800" cy="4525963"/>
          </a:xfrm>
        </p:spPr>
        <p:txBody>
          <a:bodyPr>
            <a:normAutofit lnSpcReduction="10000"/>
          </a:bodyPr>
          <a:lstStyle/>
          <a:p>
            <a:pPr lvl="1"/>
            <a:endParaRPr lang="en-GB" dirty="0"/>
          </a:p>
          <a:p>
            <a:r>
              <a:rPr lang="en-GB" sz="3200" b="1" dirty="0">
                <a:latin typeface="+mn-lt"/>
              </a:rPr>
              <a:t>Using the roll of lining paper, start at one end with a drawing of a Banana Plant </a:t>
            </a:r>
            <a:br>
              <a:rPr lang="en-GB" sz="3200" b="1" dirty="0">
                <a:latin typeface="+mn-lt"/>
              </a:rPr>
            </a:br>
            <a:endParaRPr lang="en-GB" sz="3200" b="1" dirty="0">
              <a:latin typeface="+mn-lt"/>
            </a:endParaRPr>
          </a:p>
          <a:p>
            <a:r>
              <a:rPr lang="en-GB" sz="3200" b="1" dirty="0">
                <a:latin typeface="+mn-lt"/>
              </a:rPr>
              <a:t>At the other end a house you live in in the UK</a:t>
            </a:r>
            <a:br>
              <a:rPr lang="en-GB" sz="3200" b="1" dirty="0">
                <a:latin typeface="+mn-lt"/>
              </a:rPr>
            </a:br>
            <a:endParaRPr lang="en-GB" sz="3200" b="1" dirty="0">
              <a:latin typeface="+mn-lt"/>
            </a:endParaRPr>
          </a:p>
          <a:p>
            <a:r>
              <a:rPr lang="en-GB" sz="3200" b="1" dirty="0">
                <a:latin typeface="+mn-lt"/>
              </a:rPr>
              <a:t>Along the line of paper draw all the activities needed and list the jobs involved in getting the banana from the tree in the tropics to the house in the UK</a:t>
            </a:r>
          </a:p>
          <a:p>
            <a:pPr marL="0" indent="0">
              <a:buNone/>
            </a:pPr>
            <a:endParaRPr lang="en-GB" sz="3200" dirty="0">
              <a:latin typeface="+mn-lt"/>
            </a:endParaRPr>
          </a:p>
        </p:txBody>
      </p:sp>
      <p:pic>
        <p:nvPicPr>
          <p:cNvPr id="5" name="Picture 4" descr="Logo&#10;&#10;Description automatically generated">
            <a:extLst>
              <a:ext uri="{FF2B5EF4-FFF2-40B4-BE49-F238E27FC236}">
                <a16:creationId xmlns:a16="http://schemas.microsoft.com/office/drawing/2014/main" id="{D5903FF8-AE31-9B2E-BB09-3031041AAD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69993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14D6-3358-4FCF-D8BB-90C8C65FE128}"/>
              </a:ext>
            </a:extLst>
          </p:cNvPr>
          <p:cNvSpPr>
            <a:spLocks noGrp="1"/>
          </p:cNvSpPr>
          <p:nvPr>
            <p:ph type="title"/>
          </p:nvPr>
        </p:nvSpPr>
        <p:spPr>
          <a:xfrm>
            <a:off x="609600" y="274638"/>
            <a:ext cx="9230816" cy="1143000"/>
          </a:xfrm>
        </p:spPr>
        <p:txBody>
          <a:bodyPr>
            <a:normAutofit/>
          </a:bodyPr>
          <a:lstStyle/>
          <a:p>
            <a:r>
              <a:rPr lang="en-GB" dirty="0">
                <a:latin typeface="+mj-lt"/>
              </a:rPr>
              <a:t>What is STEM career and a ‘Green Job/Career’</a:t>
            </a:r>
          </a:p>
        </p:txBody>
      </p:sp>
      <p:sp>
        <p:nvSpPr>
          <p:cNvPr id="3" name="Content Placeholder 2">
            <a:extLst>
              <a:ext uri="{FF2B5EF4-FFF2-40B4-BE49-F238E27FC236}">
                <a16:creationId xmlns:a16="http://schemas.microsoft.com/office/drawing/2014/main" id="{4914CD88-BE12-48C0-4FA5-C95FADF03B10}"/>
              </a:ext>
            </a:extLst>
          </p:cNvPr>
          <p:cNvSpPr>
            <a:spLocks noGrp="1"/>
          </p:cNvSpPr>
          <p:nvPr>
            <p:ph idx="1"/>
          </p:nvPr>
        </p:nvSpPr>
        <p:spPr>
          <a:xfrm>
            <a:off x="609600" y="1398909"/>
            <a:ext cx="10972800" cy="4727255"/>
          </a:xfrm>
        </p:spPr>
        <p:txBody>
          <a:bodyPr>
            <a:normAutofit fontScale="92500" lnSpcReduction="10000"/>
          </a:bodyPr>
          <a:lstStyle/>
          <a:p>
            <a:r>
              <a:rPr lang="en-GB" sz="3600" b="1" dirty="0">
                <a:latin typeface="+mn-lt"/>
              </a:rPr>
              <a:t>A </a:t>
            </a:r>
            <a:r>
              <a:rPr lang="en-GB" sz="3600" b="1" dirty="0">
                <a:solidFill>
                  <a:srgbClr val="FF0000"/>
                </a:solidFill>
                <a:latin typeface="+mn-lt"/>
              </a:rPr>
              <a:t>STEM Career </a:t>
            </a:r>
            <a:r>
              <a:rPr lang="en-GB" sz="3600" b="1" dirty="0">
                <a:latin typeface="+mn-lt"/>
              </a:rPr>
              <a:t>is any work that involves </a:t>
            </a:r>
            <a:r>
              <a:rPr lang="en-GB" sz="3600" b="1" dirty="0">
                <a:solidFill>
                  <a:srgbClr val="FF0000"/>
                </a:solidFill>
                <a:latin typeface="+mn-lt"/>
              </a:rPr>
              <a:t>S</a:t>
            </a:r>
            <a:r>
              <a:rPr lang="en-GB" sz="3600" b="1" dirty="0">
                <a:latin typeface="+mn-lt"/>
              </a:rPr>
              <a:t>cience, </a:t>
            </a:r>
            <a:r>
              <a:rPr lang="en-GB" sz="3600" b="1" dirty="0">
                <a:solidFill>
                  <a:srgbClr val="FF0000"/>
                </a:solidFill>
                <a:latin typeface="+mn-lt"/>
              </a:rPr>
              <a:t>T</a:t>
            </a:r>
            <a:r>
              <a:rPr lang="en-GB" sz="3600" b="1" dirty="0">
                <a:latin typeface="+mn-lt"/>
              </a:rPr>
              <a:t>echnology, </a:t>
            </a:r>
            <a:r>
              <a:rPr lang="en-GB" sz="3600" b="1" dirty="0">
                <a:solidFill>
                  <a:srgbClr val="FF0000"/>
                </a:solidFill>
                <a:latin typeface="+mn-lt"/>
              </a:rPr>
              <a:t>E</a:t>
            </a:r>
            <a:r>
              <a:rPr lang="en-GB" sz="3600" b="1" dirty="0">
                <a:latin typeface="+mn-lt"/>
              </a:rPr>
              <a:t>ngineering and </a:t>
            </a:r>
            <a:r>
              <a:rPr lang="en-GB" sz="3600" b="1" dirty="0">
                <a:solidFill>
                  <a:srgbClr val="FF0000"/>
                </a:solidFill>
                <a:latin typeface="+mn-lt"/>
              </a:rPr>
              <a:t>M</a:t>
            </a:r>
            <a:r>
              <a:rPr lang="en-GB" sz="3600" b="1" dirty="0">
                <a:latin typeface="+mn-lt"/>
              </a:rPr>
              <a:t>aths</a:t>
            </a:r>
            <a:br>
              <a:rPr lang="en-GB" sz="3600" b="1" dirty="0">
                <a:latin typeface="+mn-lt"/>
              </a:rPr>
            </a:br>
            <a:endParaRPr lang="en-GB" sz="3600" b="1" dirty="0">
              <a:latin typeface="+mn-lt"/>
            </a:endParaRPr>
          </a:p>
          <a:p>
            <a:r>
              <a:rPr lang="en-GB" sz="3600" b="1" dirty="0">
                <a:latin typeface="+mn-lt"/>
              </a:rPr>
              <a:t>A </a:t>
            </a:r>
            <a:r>
              <a:rPr lang="en-GB" sz="3600" b="1" dirty="0">
                <a:solidFill>
                  <a:srgbClr val="92D050"/>
                </a:solidFill>
                <a:latin typeface="+mn-lt"/>
              </a:rPr>
              <a:t>Green Career </a:t>
            </a:r>
            <a:r>
              <a:rPr lang="en-GB" sz="3600" b="1" dirty="0">
                <a:latin typeface="+mn-lt"/>
              </a:rPr>
              <a:t>is any job that contributes to protecting, restoring, or improving the </a:t>
            </a:r>
            <a:r>
              <a:rPr lang="en-GB" sz="3600" b="1" dirty="0">
                <a:solidFill>
                  <a:srgbClr val="92D050"/>
                </a:solidFill>
                <a:latin typeface="+mn-lt"/>
              </a:rPr>
              <a:t>E</a:t>
            </a:r>
            <a:r>
              <a:rPr lang="en-GB" sz="3600" b="1" dirty="0">
                <a:latin typeface="+mn-lt"/>
              </a:rPr>
              <a:t>nvironment, tackling </a:t>
            </a:r>
            <a:r>
              <a:rPr lang="en-GB" sz="3600" b="1" dirty="0">
                <a:solidFill>
                  <a:srgbClr val="92D050"/>
                </a:solidFill>
                <a:latin typeface="+mn-lt"/>
              </a:rPr>
              <a:t>C</a:t>
            </a:r>
            <a:r>
              <a:rPr lang="en-GB" sz="3600" b="1" dirty="0">
                <a:latin typeface="+mn-lt"/>
              </a:rPr>
              <a:t>limate </a:t>
            </a:r>
            <a:r>
              <a:rPr lang="en-GB" sz="3600" b="1" dirty="0">
                <a:solidFill>
                  <a:srgbClr val="92D050"/>
                </a:solidFill>
                <a:latin typeface="+mn-lt"/>
              </a:rPr>
              <a:t>C</a:t>
            </a:r>
            <a:r>
              <a:rPr lang="en-GB" sz="3600" b="1" dirty="0">
                <a:latin typeface="+mn-lt"/>
              </a:rPr>
              <a:t>hange, and promoting </a:t>
            </a:r>
            <a:r>
              <a:rPr lang="en-GB" sz="3600" b="1" dirty="0">
                <a:solidFill>
                  <a:srgbClr val="92D050"/>
                </a:solidFill>
                <a:latin typeface="+mn-lt"/>
              </a:rPr>
              <a:t>S</a:t>
            </a:r>
            <a:r>
              <a:rPr lang="en-GB" sz="3600" b="1" dirty="0">
                <a:latin typeface="+mn-lt"/>
              </a:rPr>
              <a:t>ustainability</a:t>
            </a:r>
            <a:br>
              <a:rPr lang="en-GB" sz="3600" b="1" dirty="0">
                <a:latin typeface="+mn-lt"/>
              </a:rPr>
            </a:br>
            <a:endParaRPr lang="en-GB" sz="3600" b="1" dirty="0">
              <a:latin typeface="+mn-lt"/>
            </a:endParaRPr>
          </a:p>
          <a:p>
            <a:r>
              <a:rPr lang="en-GB" sz="3600" b="1" dirty="0">
                <a:latin typeface="+mn-lt"/>
              </a:rPr>
              <a:t>How many of the jobs you have identified could include sustainability thinking and be linked as </a:t>
            </a:r>
            <a:r>
              <a:rPr lang="en-GB" sz="3600" b="1" dirty="0">
                <a:solidFill>
                  <a:srgbClr val="92D050"/>
                </a:solidFill>
                <a:latin typeface="+mn-lt"/>
              </a:rPr>
              <a:t>Green Careers</a:t>
            </a:r>
          </a:p>
          <a:p>
            <a:pPr marL="0" indent="0">
              <a:buNone/>
            </a:pPr>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78FF5D73-6B32-E4C2-B6DC-504A176F7B0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530270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F6849-ED14-A5D3-F910-311CE8BB4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9AFD6-D7F1-5764-F709-95F41AF569AC}"/>
              </a:ext>
            </a:extLst>
          </p:cNvPr>
          <p:cNvSpPr>
            <a:spLocks noGrp="1"/>
          </p:cNvSpPr>
          <p:nvPr>
            <p:ph type="title"/>
          </p:nvPr>
        </p:nvSpPr>
        <p:spPr>
          <a:xfrm>
            <a:off x="609600" y="274638"/>
            <a:ext cx="9230816" cy="1143000"/>
          </a:xfrm>
        </p:spPr>
        <p:txBody>
          <a:bodyPr>
            <a:normAutofit/>
          </a:bodyPr>
          <a:lstStyle/>
          <a:p>
            <a:r>
              <a:rPr lang="en-GB" dirty="0">
                <a:latin typeface="+mj-lt"/>
              </a:rPr>
              <a:t>Bananas and the Climate Challenge</a:t>
            </a:r>
          </a:p>
        </p:txBody>
      </p:sp>
      <p:sp>
        <p:nvSpPr>
          <p:cNvPr id="3" name="Content Placeholder 2">
            <a:extLst>
              <a:ext uri="{FF2B5EF4-FFF2-40B4-BE49-F238E27FC236}">
                <a16:creationId xmlns:a16="http://schemas.microsoft.com/office/drawing/2014/main" id="{004149F6-9C19-691F-1860-84DFC88A45F5}"/>
              </a:ext>
            </a:extLst>
          </p:cNvPr>
          <p:cNvSpPr>
            <a:spLocks noGrp="1"/>
          </p:cNvSpPr>
          <p:nvPr>
            <p:ph idx="1"/>
          </p:nvPr>
        </p:nvSpPr>
        <p:spPr>
          <a:xfrm>
            <a:off x="609600" y="1398909"/>
            <a:ext cx="10972800" cy="4766395"/>
          </a:xfrm>
        </p:spPr>
        <p:txBody>
          <a:bodyPr>
            <a:normAutofit fontScale="92500" lnSpcReduction="20000"/>
          </a:bodyPr>
          <a:lstStyle/>
          <a:p>
            <a:r>
              <a:rPr lang="en-GB" sz="3200" b="1" dirty="0">
                <a:latin typeface="+mn-lt"/>
              </a:rPr>
              <a:t>New research from the University of Exeter, published in Nature Food, has found it will be </a:t>
            </a:r>
            <a:r>
              <a:rPr lang="en-GB" sz="3200" b="1" dirty="0">
                <a:solidFill>
                  <a:srgbClr val="00B050"/>
                </a:solidFill>
                <a:latin typeface="+mn-lt"/>
              </a:rPr>
              <a:t>economically unsustainable by 2080 </a:t>
            </a:r>
            <a:r>
              <a:rPr lang="en-GB" sz="3200" b="1" dirty="0">
                <a:latin typeface="+mn-lt"/>
              </a:rPr>
              <a:t>for many areas across Latin America and the Caribbean </a:t>
            </a:r>
            <a:r>
              <a:rPr lang="en-GB" sz="3200" b="1" dirty="0">
                <a:solidFill>
                  <a:srgbClr val="00B050"/>
                </a:solidFill>
                <a:latin typeface="+mn-lt"/>
              </a:rPr>
              <a:t>to continue growing bananas for export</a:t>
            </a:r>
            <a:r>
              <a:rPr lang="en-GB" sz="3200" b="1" dirty="0">
                <a:latin typeface="+mn-lt"/>
              </a:rPr>
              <a:t>, because of </a:t>
            </a:r>
            <a:r>
              <a:rPr lang="en-GB" sz="3200" b="1" dirty="0">
                <a:solidFill>
                  <a:srgbClr val="FF0000"/>
                </a:solidFill>
                <a:latin typeface="+mn-lt"/>
              </a:rPr>
              <a:t>rising temperatures caused by climate change. </a:t>
            </a:r>
            <a:br>
              <a:rPr lang="en-GB" sz="3200" b="1" dirty="0">
                <a:solidFill>
                  <a:srgbClr val="FF0000"/>
                </a:solidFill>
                <a:latin typeface="+mn-lt"/>
              </a:rPr>
            </a:br>
            <a:endParaRPr lang="en-GB" sz="3200" b="1" dirty="0">
              <a:solidFill>
                <a:srgbClr val="FF0000"/>
              </a:solidFill>
              <a:latin typeface="+mn-lt"/>
            </a:endParaRPr>
          </a:p>
          <a:p>
            <a:r>
              <a:rPr lang="en-GB" sz="3200" b="1" dirty="0">
                <a:latin typeface="+mn-lt"/>
              </a:rPr>
              <a:t>Bananas are a </a:t>
            </a:r>
            <a:r>
              <a:rPr lang="en-GB" sz="3200" b="1" dirty="0">
                <a:solidFill>
                  <a:srgbClr val="7030A0"/>
                </a:solidFill>
                <a:latin typeface="+mn-lt"/>
              </a:rPr>
              <a:t>key export crop </a:t>
            </a:r>
            <a:r>
              <a:rPr lang="en-GB" sz="3200" b="1" dirty="0">
                <a:latin typeface="+mn-lt"/>
              </a:rPr>
              <a:t>worth $11 billion (£8.9 billion) annually and are </a:t>
            </a:r>
            <a:r>
              <a:rPr lang="en-GB" sz="3200" b="1" dirty="0">
                <a:solidFill>
                  <a:srgbClr val="7030A0"/>
                </a:solidFill>
                <a:latin typeface="+mn-lt"/>
              </a:rPr>
              <a:t>crucial for the economies </a:t>
            </a:r>
            <a:r>
              <a:rPr lang="en-GB" sz="3200" b="1" dirty="0">
                <a:latin typeface="+mn-lt"/>
              </a:rPr>
              <a:t>of many countries. </a:t>
            </a:r>
            <a:br>
              <a:rPr lang="en-GB" sz="3200" b="1" dirty="0">
                <a:latin typeface="+mn-lt"/>
              </a:rPr>
            </a:br>
            <a:endParaRPr lang="en-GB" sz="3200" b="1" dirty="0">
              <a:latin typeface="+mn-lt"/>
            </a:endParaRPr>
          </a:p>
          <a:p>
            <a:r>
              <a:rPr lang="en-GB" sz="3200" b="1" dirty="0">
                <a:latin typeface="+mn-lt"/>
              </a:rPr>
              <a:t>Yet in </a:t>
            </a:r>
            <a:r>
              <a:rPr lang="en-GB" sz="3200" b="1" dirty="0">
                <a:solidFill>
                  <a:srgbClr val="00B0F0"/>
                </a:solidFill>
                <a:latin typeface="+mn-lt"/>
              </a:rPr>
              <a:t>just over half a century</a:t>
            </a:r>
            <a:r>
              <a:rPr lang="en-GB" sz="3200" b="1" dirty="0">
                <a:latin typeface="+mn-lt"/>
              </a:rPr>
              <a:t>, </a:t>
            </a:r>
            <a:r>
              <a:rPr lang="en-GB" sz="3200" b="1" dirty="0">
                <a:solidFill>
                  <a:srgbClr val="00B0F0"/>
                </a:solidFill>
                <a:latin typeface="+mn-lt"/>
              </a:rPr>
              <a:t>60 per cent of the regions </a:t>
            </a:r>
            <a:r>
              <a:rPr lang="en-GB" sz="3200" b="1" dirty="0">
                <a:latin typeface="+mn-lt"/>
              </a:rPr>
              <a:t>currently producing bananas </a:t>
            </a:r>
            <a:r>
              <a:rPr lang="en-GB" sz="3200" b="1" dirty="0">
                <a:solidFill>
                  <a:srgbClr val="FF0000"/>
                </a:solidFill>
                <a:latin typeface="+mn-lt"/>
              </a:rPr>
              <a:t>will struggle </a:t>
            </a:r>
            <a:r>
              <a:rPr lang="en-GB" sz="3200" b="1" dirty="0">
                <a:latin typeface="+mn-lt"/>
              </a:rPr>
              <a:t>to grow the fruit </a:t>
            </a:r>
            <a:r>
              <a:rPr lang="en-GB" sz="3200" b="1" dirty="0">
                <a:solidFill>
                  <a:srgbClr val="FF0000"/>
                </a:solidFill>
                <a:latin typeface="+mn-lt"/>
              </a:rPr>
              <a:t>unless there are urgent interventions to tackle climate change</a:t>
            </a:r>
            <a:r>
              <a:rPr lang="en-GB" sz="3200" b="1" dirty="0">
                <a:latin typeface="+mn-lt"/>
              </a:rPr>
              <a:t>.</a:t>
            </a: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87EF81CA-7599-8CF9-915B-D179660D5A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51822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679</Words>
  <Application>Microsoft Office PowerPoint</Application>
  <PresentationFormat>Widescreen</PresentationFormat>
  <Paragraphs>62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UNA Greater Lincolnshire</vt:lpstr>
      <vt:lpstr>Introduction UNA Greater Lincolnshire</vt:lpstr>
      <vt:lpstr>Going Bananas for STEM, Climate Change, and Sustainability </vt:lpstr>
      <vt:lpstr>Banana Plantation</vt:lpstr>
      <vt:lpstr>Bananas</vt:lpstr>
      <vt:lpstr>The Banana Supply Chain</vt:lpstr>
      <vt:lpstr>From a tropical plantation to your house</vt:lpstr>
      <vt:lpstr>What is STEM career and a ‘Green Job/Career’</vt:lpstr>
      <vt:lpstr>Bananas and the Climate Challenge</vt:lpstr>
      <vt:lpstr>What is Sustainable Development</vt:lpstr>
      <vt:lpstr>PowerPoint Presentation</vt:lpstr>
      <vt:lpstr>UN 2030 17 Sustainable Development Goals</vt:lpstr>
      <vt:lpstr>  Thankyou  “If not you then who, if not now then when”  New thinking and action needed on sustainable development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 Greater Lincolnshire</dc:title>
  <dc:creator>Clive</dc:creator>
  <cp:lastModifiedBy>Clive Wilson</cp:lastModifiedBy>
  <cp:revision>25</cp:revision>
  <dcterms:created xsi:type="dcterms:W3CDTF">2020-10-17T21:38:07Z</dcterms:created>
  <dcterms:modified xsi:type="dcterms:W3CDTF">2025-12-17T18:15:48Z</dcterms:modified>
</cp:coreProperties>
</file>