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8" r:id="rId4"/>
    <p:sldId id="269" r:id="rId5"/>
    <p:sldId id="270" r:id="rId6"/>
    <p:sldId id="271" r:id="rId7"/>
    <p:sldId id="287" r:id="rId8"/>
    <p:sldId id="273" r:id="rId9"/>
    <p:sldId id="291" r:id="rId10"/>
    <p:sldId id="286" r:id="rId11"/>
    <p:sldId id="288" r:id="rId12"/>
    <p:sldId id="280" r:id="rId13"/>
    <p:sldId id="279" r:id="rId14"/>
    <p:sldId id="289" r:id="rId15"/>
    <p:sldId id="290" r:id="rId16"/>
    <p:sldId id="284" r:id="rId17"/>
    <p:sldId id="283" r:id="rId18"/>
    <p:sldId id="282" r:id="rId19"/>
    <p:sldId id="26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DDA"/>
    <a:srgbClr val="4F91CD"/>
    <a:srgbClr val="6C757D"/>
    <a:srgbClr val="888888"/>
    <a:srgbClr val="A6A6A6"/>
    <a:srgbClr val="009E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60" y="129"/>
      </p:cViewPr>
      <p:guideLst>
        <p:guide orient="horz" pos="2160"/>
        <p:guide pos="3840"/>
      </p:guideLst>
    </p:cSldViewPr>
  </p:slideViewPr>
  <p:notesTextViewPr>
    <p:cViewPr>
      <p:scale>
        <a:sx n="3" d="2"/>
        <a:sy n="3" d="2"/>
      </p:scale>
      <p:origin x="0" y="0"/>
    </p:cViewPr>
  </p:notesTextViewPr>
  <p:sorterViewPr>
    <p:cViewPr>
      <p:scale>
        <a:sx n="66" d="100"/>
        <a:sy n="66" d="100"/>
      </p:scale>
      <p:origin x="0" y="12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670587-1E4B-49A5-BED7-B7935D57CA69}" type="datetimeFigureOut">
              <a:rPr lang="en-GB" smtClean="0"/>
              <a:pPr/>
              <a:t>22/01/2021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DBACD9-4673-4AD3-A0C9-172AE1B2F93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670587-1E4B-49A5-BED7-B7935D57CA69}" type="datetimeFigureOut">
              <a:rPr lang="en-GB" smtClean="0"/>
              <a:pPr/>
              <a:t>22/01/2021</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BACD9-4673-4AD3-A0C9-172AE1B2F93D}" type="slidenum">
              <a:rPr lang="en-GB" smtClean="0"/>
              <a:pPr/>
              <a:t>‹#›</a:t>
            </a:fld>
            <a:endParaRPr lang="en-GB"/>
          </a:p>
        </p:txBody>
      </p:sp>
      <p:sp>
        <p:nvSpPr>
          <p:cNvPr id="10" name="Rectangle 9">
            <a:extLst>
              <a:ext uri="{FF2B5EF4-FFF2-40B4-BE49-F238E27FC236}">
                <a16:creationId xmlns:a16="http://schemas.microsoft.com/office/drawing/2014/main" id="{C9A3B1E1-3E42-44EB-97BF-7527EE627EE5}"/>
              </a:ext>
            </a:extLst>
          </p:cNvPr>
          <p:cNvSpPr/>
          <p:nvPr userDrawn="1"/>
        </p:nvSpPr>
        <p:spPr>
          <a:xfrm>
            <a:off x="2208" y="6313490"/>
            <a:ext cx="12192000" cy="544510"/>
          </a:xfrm>
          <a:prstGeom prst="rect">
            <a:avLst/>
          </a:prstGeom>
          <a:solidFill>
            <a:srgbClr val="009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32D00A6A-00D7-431A-99DF-582EF43D9B1D}"/>
              </a:ext>
            </a:extLst>
          </p:cNvPr>
          <p:cNvSpPr txBox="1"/>
          <p:nvPr userDrawn="1"/>
        </p:nvSpPr>
        <p:spPr>
          <a:xfrm>
            <a:off x="263352" y="6431857"/>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4" name="TextBox 13">
            <a:extLst>
              <a:ext uri="{FF2B5EF4-FFF2-40B4-BE49-F238E27FC236}">
                <a16:creationId xmlns:a16="http://schemas.microsoft.com/office/drawing/2014/main" id="{6678A2AF-F657-42C0-8E13-3C84168D49DC}"/>
              </a:ext>
            </a:extLst>
          </p:cNvPr>
          <p:cNvSpPr txBox="1"/>
          <p:nvPr userDrawn="1"/>
        </p:nvSpPr>
        <p:spPr>
          <a:xfrm>
            <a:off x="10632504" y="6431857"/>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600" b="1" kern="1200">
          <a:solidFill>
            <a:srgbClr val="009DDA"/>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400" b="0" kern="1200">
          <a:solidFill>
            <a:srgbClr val="6C757D"/>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400" b="0" kern="1200">
          <a:solidFill>
            <a:srgbClr val="6C757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b="0" kern="1200">
          <a:solidFill>
            <a:srgbClr val="6C757D"/>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400" b="0" kern="1200">
          <a:solidFill>
            <a:srgbClr val="6C757D"/>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400" b="0" kern="1200">
          <a:solidFill>
            <a:srgbClr val="6C757D"/>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n.org/sustainabledevelopment/sustainable-development-goal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clive.wilson007@gmail.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clive.wilson007@gmail.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un.org/sustainabledevelopment/sustainable-development-goal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unagreaterlincolnshire.org/"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sdgs.un.org/goal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un.org/sustainabledevelopment/be-the-change/"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un.org/en/actnow" TargetMode="External"/><Relationship Id="rId4" Type="http://schemas.openxmlformats.org/officeDocument/2006/relationships/hyperlink" Target="https://www.un.org/sustainabledevelopment/takeac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game&#10;&#10;Description automatically generated">
            <a:extLst>
              <a:ext uri="{FF2B5EF4-FFF2-40B4-BE49-F238E27FC236}">
                <a16:creationId xmlns:a16="http://schemas.microsoft.com/office/drawing/2014/main" id="{05496B22-5AA6-4238-A82D-31A923B3401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167" r="21330"/>
          <a:stretch/>
        </p:blipFill>
        <p:spPr>
          <a:xfrm>
            <a:off x="2140051" y="-27384"/>
            <a:ext cx="10074120" cy="6852939"/>
          </a:xfrm>
          <a:prstGeom prst="rect">
            <a:avLst/>
          </a:prstGeom>
        </p:spPr>
      </p:pic>
      <p:grpSp>
        <p:nvGrpSpPr>
          <p:cNvPr id="13" name="Group 12">
            <a:extLst>
              <a:ext uri="{FF2B5EF4-FFF2-40B4-BE49-F238E27FC236}">
                <a16:creationId xmlns:a16="http://schemas.microsoft.com/office/drawing/2014/main" id="{2A5E0BAC-CDD1-4C88-A44E-5CA652D3D8CA}"/>
              </a:ext>
            </a:extLst>
          </p:cNvPr>
          <p:cNvGrpSpPr/>
          <p:nvPr/>
        </p:nvGrpSpPr>
        <p:grpSpPr>
          <a:xfrm>
            <a:off x="2208" y="6313490"/>
            <a:ext cx="12192000" cy="544510"/>
            <a:chOff x="2208" y="6340874"/>
            <a:chExt cx="12192000" cy="544510"/>
          </a:xfrm>
        </p:grpSpPr>
        <p:sp>
          <p:nvSpPr>
            <p:cNvPr id="15" name="Rectangle 14">
              <a:extLst>
                <a:ext uri="{FF2B5EF4-FFF2-40B4-BE49-F238E27FC236}">
                  <a16:creationId xmlns:a16="http://schemas.microsoft.com/office/drawing/2014/main" id="{36F18CCB-9A62-4B6C-A8D6-FA678A041F62}"/>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370BD683-B596-4511-AF22-730837B63334}"/>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7" name="TextBox 16">
              <a:extLst>
                <a:ext uri="{FF2B5EF4-FFF2-40B4-BE49-F238E27FC236}">
                  <a16:creationId xmlns:a16="http://schemas.microsoft.com/office/drawing/2014/main" id="{251C921D-ECE2-4771-9A34-56FB82D938E3}"/>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sp>
        <p:nvSpPr>
          <p:cNvPr id="9" name="Rectangle 8">
            <a:extLst>
              <a:ext uri="{FF2B5EF4-FFF2-40B4-BE49-F238E27FC236}">
                <a16:creationId xmlns:a16="http://schemas.microsoft.com/office/drawing/2014/main" id="{B71BB01C-58BD-4CBB-9585-02A991FB92D8}"/>
              </a:ext>
            </a:extLst>
          </p:cNvPr>
          <p:cNvSpPr/>
          <p:nvPr/>
        </p:nvSpPr>
        <p:spPr>
          <a:xfrm>
            <a:off x="9984432" y="-27384"/>
            <a:ext cx="1656184" cy="169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10;&#10;Description automatically generated">
            <a:extLst>
              <a:ext uri="{FF2B5EF4-FFF2-40B4-BE49-F238E27FC236}">
                <a16:creationId xmlns:a16="http://schemas.microsoft.com/office/drawing/2014/main" id="{658B4F6E-FD3F-4882-A7BA-2A84402712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2464" y="377280"/>
            <a:ext cx="1048175" cy="941260"/>
          </a:xfrm>
          <a:prstGeom prst="rect">
            <a:avLst/>
          </a:prstGeom>
        </p:spPr>
      </p:pic>
      <p:sp>
        <p:nvSpPr>
          <p:cNvPr id="11" name="Freeform: Shape 10">
            <a:extLst>
              <a:ext uri="{FF2B5EF4-FFF2-40B4-BE49-F238E27FC236}">
                <a16:creationId xmlns:a16="http://schemas.microsoft.com/office/drawing/2014/main" id="{76C9013B-060F-4CC3-BAF0-078CBBEF3EAC}"/>
              </a:ext>
            </a:extLst>
          </p:cNvPr>
          <p:cNvSpPr/>
          <p:nvPr/>
        </p:nvSpPr>
        <p:spPr>
          <a:xfrm>
            <a:off x="0" y="0"/>
            <a:ext cx="3719736" cy="4149080"/>
          </a:xfrm>
          <a:custGeom>
            <a:avLst/>
            <a:gdLst>
              <a:gd name="connsiteX0" fmla="*/ 5548543 w 5548543"/>
              <a:gd name="connsiteY0" fmla="*/ 0 h 6702641"/>
              <a:gd name="connsiteX1" fmla="*/ 4119238 w 5548543"/>
              <a:gd name="connsiteY1" fmla="*/ 6702641 h 6702641"/>
              <a:gd name="connsiteX2" fmla="*/ 0 w 5548543"/>
              <a:gd name="connsiteY2" fmla="*/ 6702641 h 6702641"/>
              <a:gd name="connsiteX3" fmla="*/ 0 w 5548543"/>
              <a:gd name="connsiteY3" fmla="*/ 35511 h 6702641"/>
              <a:gd name="connsiteX4" fmla="*/ 5548543 w 5548543"/>
              <a:gd name="connsiteY4" fmla="*/ 0 h 6702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48543" h="6702641">
                <a:moveTo>
                  <a:pt x="5548543" y="0"/>
                </a:moveTo>
                <a:lnTo>
                  <a:pt x="4119238" y="6702641"/>
                </a:lnTo>
                <a:lnTo>
                  <a:pt x="0" y="6702641"/>
                </a:lnTo>
                <a:lnTo>
                  <a:pt x="0" y="35511"/>
                </a:lnTo>
                <a:lnTo>
                  <a:pt x="5548543" y="0"/>
                </a:lnTo>
                <a:close/>
              </a:path>
            </a:pathLst>
          </a:cu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63352" y="764704"/>
            <a:ext cx="4317504" cy="1470025"/>
          </a:xfrm>
        </p:spPr>
        <p:txBody>
          <a:bodyPr>
            <a:normAutofit/>
          </a:bodyPr>
          <a:lstStyle/>
          <a:p>
            <a:pPr algn="l"/>
            <a:r>
              <a:rPr lang="en-GB" sz="3200" b="1" dirty="0">
                <a:solidFill>
                  <a:schemeClr val="bg1"/>
                </a:solidFill>
                <a:latin typeface="Arial" panose="020B0604020202020204" pitchFamily="34" charset="0"/>
                <a:cs typeface="Arial" panose="020B0604020202020204" pitchFamily="34" charset="0"/>
              </a:rPr>
              <a:t>UNA-Greater Lincolnshire</a:t>
            </a:r>
          </a:p>
        </p:txBody>
      </p:sp>
      <p:sp>
        <p:nvSpPr>
          <p:cNvPr id="3" name="Subtitle 2"/>
          <p:cNvSpPr>
            <a:spLocks noGrp="1"/>
          </p:cNvSpPr>
          <p:nvPr>
            <p:ph type="subTitle" idx="1"/>
          </p:nvPr>
        </p:nvSpPr>
        <p:spPr>
          <a:xfrm>
            <a:off x="335360" y="2060848"/>
            <a:ext cx="3046040" cy="1896126"/>
          </a:xfrm>
        </p:spPr>
        <p:txBody>
          <a:bodyPr>
            <a:normAutofit/>
          </a:bodyPr>
          <a:lstStyle/>
          <a:p>
            <a:pPr algn="l"/>
            <a:r>
              <a:rPr lang="en-GB" b="1" dirty="0">
                <a:solidFill>
                  <a:schemeClr val="bg1"/>
                </a:solidFill>
              </a:rPr>
              <a:t>My World Our World 2030 </a:t>
            </a:r>
          </a:p>
          <a:p>
            <a:pPr algn="l"/>
            <a:r>
              <a:rPr lang="en-GB" b="1" dirty="0">
                <a:solidFill>
                  <a:schemeClr val="bg1"/>
                </a:solidFill>
              </a:rPr>
              <a:t>Pilot Programme</a:t>
            </a:r>
          </a:p>
          <a:p>
            <a:pPr algn="l"/>
            <a:r>
              <a:rPr lang="en-GB" sz="2000" b="1" dirty="0">
                <a:solidFill>
                  <a:schemeClr val="bg1"/>
                </a:solidFill>
              </a:rPr>
              <a:t>#</a:t>
            </a:r>
            <a:r>
              <a:rPr lang="en-GB" sz="2000" b="1" dirty="0">
                <a:solidFill>
                  <a:schemeClr val="bg1"/>
                </a:solidFill>
                <a:latin typeface="Arial" panose="020B0604020202020204" pitchFamily="34" charset="0"/>
                <a:cs typeface="Arial" panose="020B0604020202020204" pitchFamily="34" charset="0"/>
              </a:rPr>
              <a:t>MWOW2030 </a:t>
            </a:r>
            <a:endParaRPr lang="en-GB" sz="20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MWOW 2030 Activity Year 1 Meeting</a:t>
            </a: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479376" y="1340768"/>
            <a:ext cx="10972800" cy="4525963"/>
          </a:xfrm>
        </p:spPr>
        <p:txBody>
          <a:bodyPr>
            <a:normAutofit lnSpcReduction="10000"/>
          </a:bodyPr>
          <a:lstStyle/>
          <a:p>
            <a:pPr>
              <a:buNone/>
            </a:pPr>
            <a:r>
              <a:rPr lang="en-GB" dirty="0"/>
              <a:t>At your meeting together ; Sharing</a:t>
            </a:r>
          </a:p>
          <a:p>
            <a:pPr>
              <a:buNone/>
            </a:pPr>
            <a:endParaRPr lang="en-GB" dirty="0"/>
          </a:p>
          <a:p>
            <a:pPr lvl="0"/>
            <a:r>
              <a:rPr lang="en-GB" dirty="0"/>
              <a:t>Take it in turns to share a few of each of your list/ideas with each other</a:t>
            </a:r>
          </a:p>
          <a:p>
            <a:pPr lvl="0"/>
            <a:endParaRPr lang="en-GB" dirty="0"/>
          </a:p>
          <a:p>
            <a:pPr lvl="0"/>
            <a:r>
              <a:rPr lang="en-GB" dirty="0"/>
              <a:t>Then confirm one or two items that link with the  </a:t>
            </a:r>
            <a:r>
              <a:rPr lang="en-GB" dirty="0">
                <a:hlinkClick r:id="rId3"/>
              </a:rPr>
              <a:t>UN 2030 SDG’s </a:t>
            </a:r>
            <a:r>
              <a:rPr lang="en-GB" dirty="0"/>
              <a:t>that you want to individually look at promoting over the next year</a:t>
            </a:r>
          </a:p>
          <a:p>
            <a:pPr lvl="0"/>
            <a:endParaRPr lang="en-GB" dirty="0"/>
          </a:p>
          <a:p>
            <a:pPr lvl="0"/>
            <a:r>
              <a:rPr lang="en-GB" dirty="0"/>
              <a:t>Think about the challenges the these might bring in order to complete</a:t>
            </a:r>
          </a:p>
          <a:p>
            <a:pPr lvl="0"/>
            <a:endParaRPr lang="en-GB" dirty="0"/>
          </a:p>
          <a:p>
            <a:pPr lvl="0"/>
            <a:r>
              <a:rPr lang="en-GB" dirty="0"/>
              <a:t>Make a list of the helping and hindering influences that you can recognise that will help you complete your actions</a:t>
            </a:r>
          </a:p>
          <a:p>
            <a:endParaRPr lang="en-GB" dirty="0"/>
          </a:p>
        </p:txBody>
      </p:sp>
    </p:spTree>
    <p:extLst>
      <p:ext uri="{BB962C8B-B14F-4D97-AF65-F5344CB8AC3E}">
        <p14:creationId xmlns:p14="http://schemas.microsoft.com/office/powerpoint/2010/main" val="1233337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MWOW2030 Activity  Year 1 Meeting</a:t>
            </a: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479376" y="1340768"/>
            <a:ext cx="10972800" cy="4525963"/>
          </a:xfrm>
        </p:spPr>
        <p:txBody>
          <a:bodyPr>
            <a:normAutofit lnSpcReduction="10000"/>
          </a:bodyPr>
          <a:lstStyle/>
          <a:p>
            <a:r>
              <a:rPr lang="en-GB" dirty="0"/>
              <a:t>Concluding the meeting</a:t>
            </a:r>
          </a:p>
          <a:p>
            <a:pPr lvl="0"/>
            <a:r>
              <a:rPr lang="en-GB" dirty="0"/>
              <a:t>Share what you have learned and decided to do on your own to make a difference</a:t>
            </a:r>
          </a:p>
          <a:p>
            <a:pPr lvl="0"/>
            <a:r>
              <a:rPr lang="en-GB" dirty="0"/>
              <a:t>Write it up on the ‘what I will do’ part of the ‘2021 resolution scorecard’ </a:t>
            </a:r>
          </a:p>
          <a:p>
            <a:pPr lvl="0"/>
            <a:r>
              <a:rPr lang="en-GB" dirty="0"/>
              <a:t>Agree what you have all learned and will do together to make a difference</a:t>
            </a:r>
          </a:p>
          <a:p>
            <a:pPr lvl="0"/>
            <a:r>
              <a:rPr lang="en-GB" dirty="0"/>
              <a:t>Write it up on the ‘what we will do together’ part of the ‘2021 resolution scorecard’  </a:t>
            </a:r>
          </a:p>
          <a:p>
            <a:pPr lvl="0"/>
            <a:r>
              <a:rPr lang="en-GB" dirty="0"/>
              <a:t>Sign the declaration to say each of you are  willing to share this on the UNA Greater Lincolnshire Web page and communications</a:t>
            </a:r>
          </a:p>
          <a:p>
            <a:pPr lvl="0"/>
            <a:r>
              <a:rPr lang="en-GB" dirty="0"/>
              <a:t>Take a photo of yourselves or if possible make a YouTube video so that it can be added to the UNA GL web site and send with the completed work document to </a:t>
            </a:r>
            <a:r>
              <a:rPr lang="en-GB" dirty="0">
                <a:hlinkClick r:id="rId3"/>
              </a:rPr>
              <a:t>clive.wilson007@gmail.com</a:t>
            </a:r>
            <a:r>
              <a:rPr lang="en-GB" dirty="0"/>
              <a:t> </a:t>
            </a:r>
          </a:p>
          <a:p>
            <a:endParaRPr lang="en-GB" dirty="0"/>
          </a:p>
        </p:txBody>
      </p:sp>
    </p:spTree>
    <p:extLst>
      <p:ext uri="{BB962C8B-B14F-4D97-AF65-F5344CB8AC3E}">
        <p14:creationId xmlns:p14="http://schemas.microsoft.com/office/powerpoint/2010/main" val="1233337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dirty="0"/>
              <a:t>Some examples of ‘Things that CAN be done’ by individuals:</a:t>
            </a:r>
            <a:br>
              <a:rPr lang="en-GB" dirty="0"/>
            </a:b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479376" y="1628800"/>
            <a:ext cx="10657184" cy="4525963"/>
          </a:xfrm>
        </p:spPr>
        <p:txBody>
          <a:bodyPr>
            <a:normAutofit fontScale="92500" lnSpcReduction="20000"/>
          </a:bodyPr>
          <a:lstStyle/>
          <a:p>
            <a:pPr lvl="0"/>
            <a:r>
              <a:rPr lang="en-GB" dirty="0"/>
              <a:t>Learn more about UN SDG’s and keep up to date via web and news updates</a:t>
            </a:r>
            <a:br>
              <a:rPr lang="en-GB" dirty="0"/>
            </a:br>
            <a:r>
              <a:rPr lang="en-GB" dirty="0"/>
              <a:t>( Get Involved with UNA-GL)</a:t>
            </a:r>
            <a:br>
              <a:rPr lang="en-GB" dirty="0"/>
            </a:br>
            <a:endParaRPr lang="en-GB" dirty="0"/>
          </a:p>
          <a:p>
            <a:pPr lvl="0"/>
            <a:r>
              <a:rPr lang="en-GB" dirty="0"/>
              <a:t>Keep talking to others and raise what you think could/should be done</a:t>
            </a:r>
            <a:br>
              <a:rPr lang="en-GB" dirty="0"/>
            </a:br>
            <a:endParaRPr lang="en-GB" dirty="0"/>
          </a:p>
          <a:p>
            <a:pPr lvl="0"/>
            <a:r>
              <a:rPr lang="en-GB" dirty="0"/>
              <a:t>Write to significant leaders/others in your community who make decisions that impact on the SDG’s</a:t>
            </a:r>
            <a:br>
              <a:rPr lang="en-GB" dirty="0"/>
            </a:br>
            <a:endParaRPr lang="en-GB" dirty="0"/>
          </a:p>
          <a:p>
            <a:pPr lvl="0"/>
            <a:r>
              <a:rPr lang="en-GB" dirty="0"/>
              <a:t>Put your views out on wider social media</a:t>
            </a:r>
            <a:br>
              <a:rPr lang="en-GB" dirty="0"/>
            </a:br>
            <a:endParaRPr lang="en-GB" dirty="0"/>
          </a:p>
          <a:p>
            <a:pPr lvl="0"/>
            <a:r>
              <a:rPr lang="en-GB" dirty="0"/>
              <a:t>Change what you do (small or big) or the way you do it that you think will have a positive impact on the 17 </a:t>
            </a:r>
            <a:r>
              <a:rPr lang="en-GB" dirty="0" err="1"/>
              <a:t>sdg’s</a:t>
            </a:r>
            <a:br>
              <a:rPr lang="en-GB" dirty="0"/>
            </a:br>
            <a:endParaRPr lang="en-GB" dirty="0"/>
          </a:p>
          <a:p>
            <a:pPr lvl="0"/>
            <a:r>
              <a:rPr lang="en-GB" dirty="0"/>
              <a:t>Celebrate and share your successes with others</a:t>
            </a:r>
          </a:p>
          <a:p>
            <a:endParaRPr lang="en-GB" dirty="0"/>
          </a:p>
        </p:txBody>
      </p:sp>
    </p:spTree>
    <p:extLst>
      <p:ext uri="{BB962C8B-B14F-4D97-AF65-F5344CB8AC3E}">
        <p14:creationId xmlns:p14="http://schemas.microsoft.com/office/powerpoint/2010/main" val="123333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dirty="0"/>
              <a:t>Some things that CAN be done locally with others:</a:t>
            </a:r>
            <a:br>
              <a:rPr lang="en-GB" dirty="0"/>
            </a:b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551384" y="1556792"/>
            <a:ext cx="10009112" cy="4525963"/>
          </a:xfrm>
        </p:spPr>
        <p:txBody>
          <a:bodyPr>
            <a:normAutofit/>
          </a:bodyPr>
          <a:lstStyle/>
          <a:p>
            <a:pPr lvl="0"/>
            <a:r>
              <a:rPr lang="en-GB" dirty="0"/>
              <a:t>Attend local meetings that inform you about sustainable development</a:t>
            </a:r>
            <a:br>
              <a:rPr lang="en-GB" dirty="0"/>
            </a:br>
            <a:endParaRPr lang="en-GB" dirty="0"/>
          </a:p>
          <a:p>
            <a:pPr lvl="0"/>
            <a:r>
              <a:rPr lang="en-GB" dirty="0"/>
              <a:t>Ask in the organisations you belong ( by work/attendance or residence) if they have sustainable development written into their strategic and operational plans</a:t>
            </a:r>
            <a:br>
              <a:rPr lang="en-GB" dirty="0"/>
            </a:br>
            <a:endParaRPr lang="en-GB" dirty="0"/>
          </a:p>
          <a:p>
            <a:pPr lvl="0"/>
            <a:r>
              <a:rPr lang="en-GB" dirty="0"/>
              <a:t>Join development groups in any organisations you belong</a:t>
            </a:r>
            <a:br>
              <a:rPr lang="en-GB" dirty="0"/>
            </a:br>
            <a:endParaRPr lang="en-GB" dirty="0"/>
          </a:p>
          <a:p>
            <a:pPr lvl="0"/>
            <a:r>
              <a:rPr lang="en-GB" dirty="0"/>
              <a:t>Engage with others in making small and big changes in the ways that lives are lived to promote sustainability, and increased current and future health and wellbeing</a:t>
            </a:r>
          </a:p>
          <a:p>
            <a:endParaRPr lang="en-GB" dirty="0"/>
          </a:p>
        </p:txBody>
      </p:sp>
    </p:spTree>
    <p:extLst>
      <p:ext uri="{BB962C8B-B14F-4D97-AF65-F5344CB8AC3E}">
        <p14:creationId xmlns:p14="http://schemas.microsoft.com/office/powerpoint/2010/main" val="1233337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2021 MWOW TRIO Resolution </a:t>
            </a:r>
            <a:r>
              <a:rPr lang="en-GB" dirty="0">
                <a:solidFill>
                  <a:srgbClr val="009DDA"/>
                </a:solidFill>
              </a:rPr>
              <a:t>Scorecard</a:t>
            </a:r>
            <a:br>
              <a:rPr lang="en-GB" dirty="0">
                <a:solidFill>
                  <a:srgbClr val="009DDA"/>
                </a:solidFill>
              </a:rPr>
            </a:br>
            <a:r>
              <a:rPr lang="en-GB" dirty="0"/>
              <a:t>What each individual will do</a:t>
            </a: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graphicFrame>
        <p:nvGraphicFramePr>
          <p:cNvPr id="9" name="Content Placeholder 8"/>
          <p:cNvGraphicFramePr>
            <a:graphicFrameLocks noGrp="1"/>
          </p:cNvGraphicFramePr>
          <p:nvPr>
            <p:ph idx="1"/>
          </p:nvPr>
        </p:nvGraphicFramePr>
        <p:xfrm>
          <a:off x="551384" y="1628800"/>
          <a:ext cx="10729911" cy="4480560"/>
        </p:xfrm>
        <a:graphic>
          <a:graphicData uri="http://schemas.openxmlformats.org/drawingml/2006/table">
            <a:tbl>
              <a:tblPr firstRow="1" bandRow="1">
                <a:tableStyleId>{5C22544A-7EE6-4342-B048-85BDC9FD1C3A}</a:tableStyleId>
              </a:tblPr>
              <a:tblGrid>
                <a:gridCol w="3576637">
                  <a:extLst>
                    <a:ext uri="{9D8B030D-6E8A-4147-A177-3AD203B41FA5}">
                      <a16:colId xmlns:a16="http://schemas.microsoft.com/office/drawing/2014/main" val="20000"/>
                    </a:ext>
                  </a:extLst>
                </a:gridCol>
                <a:gridCol w="3576637">
                  <a:extLst>
                    <a:ext uri="{9D8B030D-6E8A-4147-A177-3AD203B41FA5}">
                      <a16:colId xmlns:a16="http://schemas.microsoft.com/office/drawing/2014/main" val="20001"/>
                    </a:ext>
                  </a:extLst>
                </a:gridCol>
                <a:gridCol w="3576637">
                  <a:extLst>
                    <a:ext uri="{9D8B030D-6E8A-4147-A177-3AD203B41FA5}">
                      <a16:colId xmlns:a16="http://schemas.microsoft.com/office/drawing/2014/main" val="20002"/>
                    </a:ext>
                  </a:extLst>
                </a:gridCol>
              </a:tblGrid>
              <a:tr h="370840">
                <a:tc>
                  <a:txBody>
                    <a:bodyPr/>
                    <a:lstStyle/>
                    <a:p>
                      <a:r>
                        <a:rPr lang="en-GB" dirty="0"/>
                        <a:t>Names</a:t>
                      </a:r>
                    </a:p>
                  </a:txBody>
                  <a:tcPr/>
                </a:tc>
                <a:tc>
                  <a:txBody>
                    <a:bodyPr/>
                    <a:lstStyle/>
                    <a:p>
                      <a:r>
                        <a:rPr lang="en-GB" sz="1800" b="1" kern="1200" dirty="0">
                          <a:solidFill>
                            <a:schemeClr val="lt1"/>
                          </a:solidFill>
                          <a:latin typeface="+mn-lt"/>
                          <a:ea typeface="+mn-ea"/>
                          <a:cs typeface="+mn-cs"/>
                        </a:rPr>
                        <a:t>What I will do for the forthcoming year 2021 </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lt1"/>
                          </a:solidFill>
                          <a:latin typeface="+mn-lt"/>
                          <a:ea typeface="+mn-ea"/>
                          <a:cs typeface="+mn-cs"/>
                        </a:rPr>
                        <a:t>Review (to be completed December 2021)</a:t>
                      </a:r>
                    </a:p>
                    <a:p>
                      <a:endParaRPr lang="en-GB" dirty="0"/>
                    </a:p>
                  </a:txBody>
                  <a:tcPr/>
                </a:tc>
                <a:extLst>
                  <a:ext uri="{0D108BD9-81ED-4DB2-BD59-A6C34878D82A}">
                    <a16:rowId xmlns:a16="http://schemas.microsoft.com/office/drawing/2014/main" val="10000"/>
                  </a:ext>
                </a:extLst>
              </a:tr>
              <a:tr h="370840">
                <a:tc>
                  <a:txBody>
                    <a:bodyPr/>
                    <a:lstStyle/>
                    <a:p>
                      <a:r>
                        <a:rPr lang="en-GB" dirty="0"/>
                        <a:t>1</a:t>
                      </a:r>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1"/>
                  </a:ext>
                </a:extLst>
              </a:tr>
              <a:tr h="370840">
                <a:tc>
                  <a:txBody>
                    <a:bodyPr/>
                    <a:lstStyle/>
                    <a:p>
                      <a:r>
                        <a:rPr lang="en-GB" dirty="0"/>
                        <a:t>2</a:t>
                      </a:r>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2"/>
                  </a:ext>
                </a:extLst>
              </a:tr>
              <a:tr h="370840">
                <a:tc>
                  <a:txBody>
                    <a:bodyPr/>
                    <a:lstStyle/>
                    <a:p>
                      <a:r>
                        <a:rPr lang="en-GB" dirty="0"/>
                        <a:t>3</a:t>
                      </a:r>
                    </a:p>
                    <a:p>
                      <a:endParaRPr lang="en-GB" dirty="0"/>
                    </a:p>
                    <a:p>
                      <a:endParaRPr lang="en-GB" dirty="0"/>
                    </a:p>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33337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2021 MWOW  TRIO Resolution Scorecard </a:t>
            </a:r>
            <a:br>
              <a:rPr lang="en-GB" dirty="0"/>
            </a:br>
            <a:r>
              <a:rPr lang="en-GB" dirty="0"/>
              <a:t>What we will do together</a:t>
            </a: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graphicFrame>
        <p:nvGraphicFramePr>
          <p:cNvPr id="9" name="Content Placeholder 8"/>
          <p:cNvGraphicFramePr>
            <a:graphicFrameLocks noGrp="1"/>
          </p:cNvGraphicFramePr>
          <p:nvPr>
            <p:ph idx="1"/>
          </p:nvPr>
        </p:nvGraphicFramePr>
        <p:xfrm>
          <a:off x="550863" y="1341438"/>
          <a:ext cx="10009188" cy="4297680"/>
        </p:xfrm>
        <a:graphic>
          <a:graphicData uri="http://schemas.openxmlformats.org/drawingml/2006/table">
            <a:tbl>
              <a:tblPr firstRow="1" bandRow="1">
                <a:tableStyleId>{5C22544A-7EE6-4342-B048-85BDC9FD1C3A}</a:tableStyleId>
              </a:tblPr>
              <a:tblGrid>
                <a:gridCol w="3336396">
                  <a:extLst>
                    <a:ext uri="{9D8B030D-6E8A-4147-A177-3AD203B41FA5}">
                      <a16:colId xmlns:a16="http://schemas.microsoft.com/office/drawing/2014/main" val="20000"/>
                    </a:ext>
                  </a:extLst>
                </a:gridCol>
                <a:gridCol w="4296973">
                  <a:extLst>
                    <a:ext uri="{9D8B030D-6E8A-4147-A177-3AD203B41FA5}">
                      <a16:colId xmlns:a16="http://schemas.microsoft.com/office/drawing/2014/main" val="20001"/>
                    </a:ext>
                  </a:extLst>
                </a:gridCol>
                <a:gridCol w="2375819">
                  <a:extLst>
                    <a:ext uri="{9D8B030D-6E8A-4147-A177-3AD203B41FA5}">
                      <a16:colId xmlns:a16="http://schemas.microsoft.com/office/drawing/2014/main" val="20002"/>
                    </a:ext>
                  </a:extLst>
                </a:gridCol>
              </a:tblGrid>
              <a:tr h="370840">
                <a:tc>
                  <a:txBody>
                    <a:bodyPr/>
                    <a:lstStyle/>
                    <a:p>
                      <a:r>
                        <a:rPr lang="en-GB" sz="1800" b="1" kern="1200" dirty="0">
                          <a:solidFill>
                            <a:schemeClr val="lt1"/>
                          </a:solidFill>
                          <a:latin typeface="+mn-lt"/>
                          <a:ea typeface="+mn-ea"/>
                          <a:cs typeface="+mn-cs"/>
                        </a:rPr>
                        <a:t>What have you each learned in this project and what  influenced your thinking in deciding what you will do together</a:t>
                      </a:r>
                      <a:endParaRPr lang="en-GB" dirty="0"/>
                    </a:p>
                  </a:txBody>
                  <a:tcPr/>
                </a:tc>
                <a:tc>
                  <a:txBody>
                    <a:bodyPr/>
                    <a:lstStyle/>
                    <a:p>
                      <a:r>
                        <a:rPr lang="en-GB" sz="1800" b="1" kern="1200" dirty="0">
                          <a:solidFill>
                            <a:schemeClr val="lt1"/>
                          </a:solidFill>
                          <a:latin typeface="+mn-lt"/>
                          <a:ea typeface="+mn-ea"/>
                          <a:cs typeface="+mn-cs"/>
                        </a:rPr>
                        <a:t>What we will do together in 2021</a:t>
                      </a:r>
                      <a:endParaRPr lang="en-GB" dirty="0"/>
                    </a:p>
                  </a:txBody>
                  <a:tcPr/>
                </a:tc>
                <a:tc>
                  <a:txBody>
                    <a:bodyPr/>
                    <a:lstStyle/>
                    <a:p>
                      <a:r>
                        <a:rPr lang="en-GB" sz="1800" b="1" kern="1200" dirty="0">
                          <a:solidFill>
                            <a:schemeClr val="lt1"/>
                          </a:solidFill>
                          <a:latin typeface="+mn-lt"/>
                          <a:ea typeface="+mn-ea"/>
                          <a:cs typeface="+mn-cs"/>
                        </a:rPr>
                        <a:t>Review (to be completed December 2021)</a:t>
                      </a:r>
                      <a:endParaRPr lang="en-GB" dirty="0"/>
                    </a:p>
                  </a:txBody>
                  <a:tcPr/>
                </a:tc>
                <a:extLst>
                  <a:ext uri="{0D108BD9-81ED-4DB2-BD59-A6C34878D82A}">
                    <a16:rowId xmlns:a16="http://schemas.microsoft.com/office/drawing/2014/main" val="10000"/>
                  </a:ext>
                </a:extLst>
              </a:tr>
              <a:tr h="370840">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33337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End of year and start of next year meeting (1)</a:t>
            </a: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335360" y="1340768"/>
            <a:ext cx="10225136" cy="4525963"/>
          </a:xfrm>
        </p:spPr>
        <p:txBody>
          <a:bodyPr/>
          <a:lstStyle/>
          <a:p>
            <a:pPr marL="457200" indent="-457200">
              <a:buNone/>
            </a:pPr>
            <a:r>
              <a:rPr lang="en-GB" b="1" dirty="0"/>
              <a:t>Group Review</a:t>
            </a:r>
          </a:p>
          <a:p>
            <a:pPr marL="457200" indent="-457200">
              <a:buFont typeface="+mj-lt"/>
              <a:buAutoNum type="arabicPeriod"/>
            </a:pPr>
            <a:r>
              <a:rPr lang="en-GB" dirty="0"/>
              <a:t>Use the individual and group scorecards to reflect and review what has taken place over the year, consider both achievements and challenges and identify helping and hindering issues</a:t>
            </a:r>
          </a:p>
          <a:p>
            <a:pPr marL="457200" indent="-457200">
              <a:buFont typeface="+mj-lt"/>
              <a:buAutoNum type="arabicPeriod"/>
            </a:pPr>
            <a:endParaRPr lang="en-GB" dirty="0"/>
          </a:p>
          <a:p>
            <a:pPr marL="457200" indent="-457200">
              <a:buFont typeface="+mj-lt"/>
              <a:buAutoNum type="arabicPeriod"/>
            </a:pPr>
            <a:r>
              <a:rPr lang="en-GB" dirty="0"/>
              <a:t>Write down the learning that has taken place by individuals and the group</a:t>
            </a:r>
          </a:p>
          <a:p>
            <a:pPr marL="457200" indent="-457200">
              <a:buFont typeface="+mj-lt"/>
              <a:buAutoNum type="arabicPeriod"/>
            </a:pPr>
            <a:endParaRPr lang="en-GB" dirty="0"/>
          </a:p>
          <a:p>
            <a:pPr marL="457200" indent="-457200">
              <a:buFont typeface="+mj-lt"/>
              <a:buAutoNum type="arabicPeriod"/>
            </a:pPr>
            <a:r>
              <a:rPr lang="en-GB" dirty="0"/>
              <a:t>Send the record of learning to UNA-GL with any recommendations of any support that would be welcomed </a:t>
            </a:r>
          </a:p>
        </p:txBody>
      </p:sp>
    </p:spTree>
    <p:extLst>
      <p:ext uri="{BB962C8B-B14F-4D97-AF65-F5344CB8AC3E}">
        <p14:creationId xmlns:p14="http://schemas.microsoft.com/office/powerpoint/2010/main" val="1233337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End of year and start of next year meeting (2)</a:t>
            </a: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551384" y="1700808"/>
            <a:ext cx="10009112" cy="4165923"/>
          </a:xfrm>
        </p:spPr>
        <p:txBody>
          <a:bodyPr>
            <a:normAutofit fontScale="92500"/>
          </a:bodyPr>
          <a:lstStyle/>
          <a:p>
            <a:pPr>
              <a:buNone/>
            </a:pPr>
            <a:r>
              <a:rPr lang="en-GB" b="1" dirty="0"/>
              <a:t>Begin the activity again </a:t>
            </a:r>
          </a:p>
          <a:p>
            <a:pPr>
              <a:buNone/>
            </a:pPr>
            <a:endParaRPr lang="en-GB" b="1" dirty="0"/>
          </a:p>
          <a:p>
            <a:pPr marL="457200" lvl="0" indent="-457200">
              <a:buFont typeface="+mj-lt"/>
              <a:buAutoNum type="arabicPeriod"/>
            </a:pPr>
            <a:r>
              <a:rPr lang="en-GB" dirty="0"/>
              <a:t>State what you have decided to do on your own to make a difference in the next year</a:t>
            </a:r>
            <a:br>
              <a:rPr lang="en-GB" dirty="0"/>
            </a:br>
            <a:endParaRPr lang="en-GB" dirty="0"/>
          </a:p>
          <a:p>
            <a:pPr marL="457200" lvl="0" indent="-457200">
              <a:buFont typeface="+mj-lt"/>
              <a:buAutoNum type="arabicPeriod"/>
            </a:pPr>
            <a:r>
              <a:rPr lang="en-GB" dirty="0"/>
              <a:t>Write it up on a personal ‘scorecard’ that  you can keep and refer to in the future and give a copy to one of the other three</a:t>
            </a:r>
            <a:br>
              <a:rPr lang="en-GB" dirty="0"/>
            </a:br>
            <a:r>
              <a:rPr lang="en-GB" dirty="0"/>
              <a:t> </a:t>
            </a:r>
          </a:p>
          <a:p>
            <a:pPr marL="457200" lvl="0" indent="-457200">
              <a:buFont typeface="+mj-lt"/>
              <a:buAutoNum type="arabicPeriod"/>
            </a:pPr>
            <a:r>
              <a:rPr lang="en-GB" dirty="0"/>
              <a:t>Agree what you will do together to make a difference in the next year</a:t>
            </a:r>
            <a:br>
              <a:rPr lang="en-GB" dirty="0"/>
            </a:br>
            <a:endParaRPr lang="en-GB" dirty="0"/>
          </a:p>
          <a:p>
            <a:pPr marL="457200" lvl="0" indent="-457200">
              <a:buFont typeface="+mj-lt"/>
              <a:buAutoNum type="arabicPeriod"/>
            </a:pPr>
            <a:r>
              <a:rPr lang="en-GB" dirty="0"/>
              <a:t>Write it up on a group ‘scorecard’ that all can keep and refer to in the future  </a:t>
            </a:r>
          </a:p>
          <a:p>
            <a:pPr>
              <a:buNone/>
            </a:pPr>
            <a:endParaRPr lang="en-GB" b="1" dirty="0"/>
          </a:p>
          <a:p>
            <a:pPr>
              <a:buNone/>
            </a:pPr>
            <a:endParaRPr lang="en-GB" b="1" dirty="0"/>
          </a:p>
        </p:txBody>
      </p:sp>
    </p:spTree>
    <p:extLst>
      <p:ext uri="{BB962C8B-B14F-4D97-AF65-F5344CB8AC3E}">
        <p14:creationId xmlns:p14="http://schemas.microsoft.com/office/powerpoint/2010/main" val="1233337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9DDA"/>
                </a:solidFill>
              </a:rPr>
              <a:t>Contacts for questions about this project</a:t>
            </a: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551384" y="1340768"/>
            <a:ext cx="10009112" cy="4525963"/>
          </a:xfrm>
        </p:spPr>
        <p:txBody>
          <a:bodyPr/>
          <a:lstStyle/>
          <a:p>
            <a:endParaRPr lang="en-GB" dirty="0"/>
          </a:p>
          <a:p>
            <a:endParaRPr lang="en-GB" dirty="0"/>
          </a:p>
          <a:p>
            <a:pPr marL="0" indent="0">
              <a:buNone/>
            </a:pPr>
            <a:r>
              <a:rPr lang="en-GB" dirty="0"/>
              <a:t>Clive Wilson , Chair UNA-GL</a:t>
            </a:r>
          </a:p>
          <a:p>
            <a:pPr marL="0" indent="0">
              <a:buNone/>
            </a:pPr>
            <a:r>
              <a:rPr lang="en-GB" dirty="0">
                <a:hlinkClick r:id="rId3"/>
              </a:rPr>
              <a:t>clive.wilson007@gmail.com</a:t>
            </a:r>
            <a:r>
              <a:rPr lang="en-GB" dirty="0"/>
              <a:t> </a:t>
            </a:r>
            <a:br>
              <a:rPr lang="en-GB" dirty="0"/>
            </a:br>
            <a:endParaRPr lang="en-GB" dirty="0"/>
          </a:p>
        </p:txBody>
      </p:sp>
    </p:spTree>
    <p:extLst>
      <p:ext uri="{BB962C8B-B14F-4D97-AF65-F5344CB8AC3E}">
        <p14:creationId xmlns:p14="http://schemas.microsoft.com/office/powerpoint/2010/main" val="1233337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64BCAE-11AC-4162-8DE4-B9E5E4599CF2}"/>
              </a:ext>
            </a:extLst>
          </p:cNvPr>
          <p:cNvSpPr>
            <a:spLocks noGrp="1"/>
          </p:cNvSpPr>
          <p:nvPr>
            <p:ph type="title"/>
          </p:nvPr>
        </p:nvSpPr>
        <p:spPr>
          <a:xfrm>
            <a:off x="609600" y="1700808"/>
            <a:ext cx="10972800" cy="1143000"/>
          </a:xfrm>
        </p:spPr>
        <p:txBody>
          <a:bodyPr>
            <a:normAutofit/>
          </a:bodyPr>
          <a:lstStyle/>
          <a:p>
            <a:pPr algn="ctr"/>
            <a:r>
              <a:rPr lang="en-GB" sz="4400" dirty="0">
                <a:solidFill>
                  <a:srgbClr val="009DDA"/>
                </a:solidFill>
              </a:rPr>
              <a:t>Thankyou</a:t>
            </a:r>
          </a:p>
        </p:txBody>
      </p:sp>
      <p:pic>
        <p:nvPicPr>
          <p:cNvPr id="7" name="Picture 6" descr="Logo&#10;&#10;Description automatically generated">
            <a:extLst>
              <a:ext uri="{FF2B5EF4-FFF2-40B4-BE49-F238E27FC236}">
                <a16:creationId xmlns:a16="http://schemas.microsoft.com/office/drawing/2014/main" id="{8EDF867A-2716-41AE-B489-D7CF997FEF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5920" y="3462734"/>
            <a:ext cx="1228195" cy="1102918"/>
          </a:xfrm>
          <a:prstGeom prst="rect">
            <a:avLst/>
          </a:prstGeom>
        </p:spPr>
      </p:pic>
      <p:sp>
        <p:nvSpPr>
          <p:cNvPr id="8" name="Content Placeholder 2">
            <a:extLst>
              <a:ext uri="{FF2B5EF4-FFF2-40B4-BE49-F238E27FC236}">
                <a16:creationId xmlns:a16="http://schemas.microsoft.com/office/drawing/2014/main" id="{CAC7A92D-F9A7-450C-A5DC-89FCC7B8E47D}"/>
              </a:ext>
            </a:extLst>
          </p:cNvPr>
          <p:cNvSpPr>
            <a:spLocks noGrp="1"/>
          </p:cNvSpPr>
          <p:nvPr>
            <p:ph idx="1"/>
          </p:nvPr>
        </p:nvSpPr>
        <p:spPr>
          <a:xfrm>
            <a:off x="609600" y="4799932"/>
            <a:ext cx="10972800" cy="1143000"/>
          </a:xfrm>
        </p:spPr>
        <p:txBody>
          <a:bodyPr>
            <a:normAutofit/>
          </a:bodyPr>
          <a:lstStyle/>
          <a:p>
            <a:pPr marL="0" indent="0" algn="ctr">
              <a:buNone/>
            </a:pPr>
            <a:r>
              <a:rPr lang="en-GB" sz="2000" dirty="0"/>
              <a:t>unagreaterlincolnshire.org </a:t>
            </a:r>
          </a:p>
          <a:p>
            <a:pPr lvl="1"/>
            <a:endParaRPr lang="en-GB" sz="2000" dirty="0"/>
          </a:p>
          <a:p>
            <a:endParaRPr lang="en-GB" sz="2000" dirty="0"/>
          </a:p>
        </p:txBody>
      </p:sp>
    </p:spTree>
    <p:extLst>
      <p:ext uri="{BB962C8B-B14F-4D97-AF65-F5344CB8AC3E}">
        <p14:creationId xmlns:p14="http://schemas.microsoft.com/office/powerpoint/2010/main" val="275771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64BCAE-11AC-4162-8DE4-B9E5E4599CF2}"/>
              </a:ext>
            </a:extLst>
          </p:cNvPr>
          <p:cNvSpPr>
            <a:spLocks noGrp="1"/>
          </p:cNvSpPr>
          <p:nvPr>
            <p:ph type="title"/>
          </p:nvPr>
        </p:nvSpPr>
        <p:spPr/>
        <p:txBody>
          <a:bodyPr/>
          <a:lstStyle/>
          <a:p>
            <a:r>
              <a:rPr lang="en-GB" dirty="0"/>
              <a:t>Introduction MWOW2030 Pilot Project (1) </a:t>
            </a:r>
          </a:p>
        </p:txBody>
      </p:sp>
      <p:sp>
        <p:nvSpPr>
          <p:cNvPr id="3" name="Content Placeholder 2"/>
          <p:cNvSpPr>
            <a:spLocks noGrp="1"/>
          </p:cNvSpPr>
          <p:nvPr>
            <p:ph idx="1"/>
          </p:nvPr>
        </p:nvSpPr>
        <p:spPr/>
        <p:txBody>
          <a:bodyPr>
            <a:normAutofit/>
          </a:bodyPr>
          <a:lstStyle/>
          <a:p>
            <a:r>
              <a:rPr lang="en-GB" dirty="0"/>
              <a:t>The ambition of UNA-Greater Lincolnshire is to generate new thinking and action by individuals and groups in Greater Lincolnshire to promote the attainment of the </a:t>
            </a:r>
            <a:r>
              <a:rPr lang="en-GB" dirty="0">
                <a:hlinkClick r:id="rId2"/>
              </a:rPr>
              <a:t>UN 2030 Sustainable Development Goals</a:t>
            </a:r>
            <a:br>
              <a:rPr lang="en-GB" dirty="0"/>
            </a:br>
            <a:endParaRPr lang="en-GB" dirty="0"/>
          </a:p>
          <a:p>
            <a:r>
              <a:rPr lang="en-GB" dirty="0"/>
              <a:t>We would like to invite you to take part in a research study called My World Our World 2030. We hope to run this project for 10 years. This year is a pilot activity the experience will inform the design of further studies.</a:t>
            </a:r>
            <a:br>
              <a:rPr lang="en-GB" dirty="0"/>
            </a:br>
            <a:endParaRPr lang="en-GB" dirty="0"/>
          </a:p>
          <a:p>
            <a:r>
              <a:rPr lang="en-GB" dirty="0"/>
              <a:t>We are hoping to be able to gain information on what is felt to be important as we look towards 2030 and identify each year what challenges and opportunities may be ahead.</a:t>
            </a:r>
          </a:p>
          <a:p>
            <a:pPr lvl="1"/>
            <a:endParaRPr lang="en-GB" dirty="0"/>
          </a:p>
          <a:p>
            <a:endParaRPr lang="en-GB" dirty="0"/>
          </a:p>
        </p:txBody>
      </p:sp>
      <p:pic>
        <p:nvPicPr>
          <p:cNvPr id="5" name="Picture 4"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790656" cy="1143000"/>
          </a:xfrm>
        </p:spPr>
        <p:txBody>
          <a:bodyPr>
            <a:normAutofit/>
          </a:bodyPr>
          <a:lstStyle/>
          <a:p>
            <a:r>
              <a:rPr lang="en-GB" dirty="0"/>
              <a:t>MWOW2030 Pilot Project (2)</a:t>
            </a:r>
          </a:p>
        </p:txBody>
      </p:sp>
      <p:sp>
        <p:nvSpPr>
          <p:cNvPr id="3" name="Content Placeholder 2"/>
          <p:cNvSpPr>
            <a:spLocks noGrp="1"/>
          </p:cNvSpPr>
          <p:nvPr>
            <p:ph idx="1"/>
          </p:nvPr>
        </p:nvSpPr>
        <p:spPr>
          <a:xfrm>
            <a:off x="609600" y="1600201"/>
            <a:ext cx="9878888" cy="4277071"/>
          </a:xfrm>
        </p:spPr>
        <p:txBody>
          <a:bodyPr>
            <a:normAutofit/>
          </a:bodyPr>
          <a:lstStyle/>
          <a:p>
            <a:r>
              <a:rPr lang="en-GB" dirty="0"/>
              <a:t>UNA-Greater Lincolnshire will be able to support individuals and groups in meeting challenges and making the most of opportunities.</a:t>
            </a:r>
            <a:br>
              <a:rPr lang="en-GB" dirty="0"/>
            </a:br>
            <a:endParaRPr lang="en-GB" dirty="0"/>
          </a:p>
          <a:p>
            <a:r>
              <a:rPr lang="en-GB" dirty="0"/>
              <a:t>This project consists of : a self exploration, a structured dialogue with two others, a reflection activity, an action plan and a reporting and recording exercise, taking place each December through to 2030.</a:t>
            </a:r>
            <a:br>
              <a:rPr lang="en-GB" dirty="0"/>
            </a:br>
            <a:r>
              <a:rPr lang="en-GB" dirty="0"/>
              <a:t> </a:t>
            </a:r>
          </a:p>
          <a:p>
            <a:r>
              <a:rPr lang="en-GB" dirty="0"/>
              <a:t>This exercise is designed to promote and enable conversations to start in Greater Lincolnshire about new thinking and actions to promote the attainment of UN SDG’s 2030.</a:t>
            </a:r>
          </a:p>
          <a:p>
            <a:endParaRPr lang="en-GB" dirty="0"/>
          </a:p>
        </p:txBody>
      </p:sp>
      <p:pic>
        <p:nvPicPr>
          <p:cNvPr id="4" name="Picture 3"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790656" cy="1143000"/>
          </a:xfrm>
        </p:spPr>
        <p:txBody>
          <a:bodyPr/>
          <a:lstStyle/>
          <a:p>
            <a:r>
              <a:rPr lang="en-GB" dirty="0"/>
              <a:t>MWOW2030 Pilot Project (3)</a:t>
            </a:r>
          </a:p>
        </p:txBody>
      </p:sp>
      <p:sp>
        <p:nvSpPr>
          <p:cNvPr id="3" name="Content Placeholder 2"/>
          <p:cNvSpPr>
            <a:spLocks noGrp="1"/>
          </p:cNvSpPr>
          <p:nvPr>
            <p:ph idx="1"/>
          </p:nvPr>
        </p:nvSpPr>
        <p:spPr>
          <a:xfrm>
            <a:off x="609600" y="1600201"/>
            <a:ext cx="9806880" cy="4205063"/>
          </a:xfrm>
        </p:spPr>
        <p:txBody>
          <a:bodyPr>
            <a:normAutofit/>
          </a:bodyPr>
          <a:lstStyle/>
          <a:p>
            <a:r>
              <a:rPr lang="en-GB" dirty="0"/>
              <a:t>It is a reflect, plan, do and review model for individual and social learning. </a:t>
            </a:r>
            <a:br>
              <a:rPr lang="en-GB" dirty="0"/>
            </a:br>
            <a:endParaRPr lang="en-GB" dirty="0"/>
          </a:p>
          <a:p>
            <a:r>
              <a:rPr lang="en-GB" dirty="0"/>
              <a:t>In working in trios it gives the opportunity to gain and understand different perspectives as well as offering critical friend options in the end of year review activity.  </a:t>
            </a:r>
            <a:br>
              <a:rPr lang="en-GB" dirty="0"/>
            </a:br>
            <a:endParaRPr lang="en-GB" dirty="0"/>
          </a:p>
          <a:p>
            <a:r>
              <a:rPr lang="en-GB" dirty="0"/>
              <a:t>In sharing the findings of the activity via UNA-Greater Lincolnshire it will give the opportunity for others to see and be inspired by actions for sustainability that are taking place in Greater Lincolnshire. </a:t>
            </a:r>
          </a:p>
          <a:p>
            <a:endParaRPr lang="en-GB" dirty="0"/>
          </a:p>
        </p:txBody>
      </p:sp>
      <p:pic>
        <p:nvPicPr>
          <p:cNvPr id="4" name="Picture 3"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790656" cy="1143000"/>
          </a:xfrm>
        </p:spPr>
        <p:txBody>
          <a:bodyPr/>
          <a:lstStyle/>
          <a:p>
            <a:r>
              <a:rPr lang="en-GB" dirty="0"/>
              <a:t>MWOW2030 Pilot Project (4)</a:t>
            </a:r>
          </a:p>
        </p:txBody>
      </p:sp>
      <p:sp>
        <p:nvSpPr>
          <p:cNvPr id="3" name="Content Placeholder 2"/>
          <p:cNvSpPr>
            <a:spLocks noGrp="1"/>
          </p:cNvSpPr>
          <p:nvPr>
            <p:ph idx="1"/>
          </p:nvPr>
        </p:nvSpPr>
        <p:spPr>
          <a:xfrm>
            <a:off x="609600" y="1844824"/>
            <a:ext cx="10972800" cy="4281340"/>
          </a:xfrm>
        </p:spPr>
        <p:txBody>
          <a:bodyPr>
            <a:normAutofit/>
          </a:bodyPr>
          <a:lstStyle/>
          <a:p>
            <a:r>
              <a:rPr lang="en-GB" dirty="0"/>
              <a:t>It will also identify any changes in attitudes and aspirations of the general public in Greater Lincolnshire towards UN 2030 Sustainable Development Goals, which can be relayed to UNA-UK and the United Nations.</a:t>
            </a:r>
          </a:p>
          <a:p>
            <a:endParaRPr lang="en-GB" dirty="0"/>
          </a:p>
          <a:p>
            <a:r>
              <a:rPr lang="en-GB" dirty="0"/>
              <a:t>The findings from the annual review of learning activity will inform planning by UNA-Greater Lincolnshire of future inspirational projects and show trends over time. </a:t>
            </a:r>
          </a:p>
          <a:p>
            <a:endParaRPr lang="en-GB" dirty="0"/>
          </a:p>
        </p:txBody>
      </p:sp>
      <p:pic>
        <p:nvPicPr>
          <p:cNvPr id="4" name="Picture 3"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call to action!</a:t>
            </a:r>
            <a:endParaRPr lang="en-GB" dirty="0">
              <a:solidFill>
                <a:srgbClr val="009DDA"/>
              </a:solidFill>
            </a:endParaRPr>
          </a:p>
        </p:txBody>
      </p:sp>
      <p:sp>
        <p:nvSpPr>
          <p:cNvPr id="3" name="Content Placeholder 2"/>
          <p:cNvSpPr>
            <a:spLocks noGrp="1"/>
          </p:cNvSpPr>
          <p:nvPr>
            <p:ph idx="1"/>
          </p:nvPr>
        </p:nvSpPr>
        <p:spPr>
          <a:xfrm>
            <a:off x="609600" y="1628801"/>
            <a:ext cx="10972800" cy="1152128"/>
          </a:xfrm>
        </p:spPr>
        <p:txBody>
          <a:bodyPr>
            <a:normAutofit/>
          </a:bodyPr>
          <a:lstStyle/>
          <a:p>
            <a:pPr marL="0" indent="0" algn="ctr">
              <a:buNone/>
            </a:pPr>
            <a:r>
              <a:rPr lang="en-GB" sz="2900" b="1" dirty="0"/>
              <a:t>All in Sustainable Development are challenged by the phrase below, in looking out for our children’s children!</a:t>
            </a:r>
            <a:endParaRPr lang="en-GB" sz="2900" dirty="0"/>
          </a:p>
          <a:p>
            <a:pPr lvl="1"/>
            <a:endParaRPr lang="en-GB" dirty="0"/>
          </a:p>
          <a:p>
            <a:pPr lvl="1"/>
            <a:endParaRPr lang="en-GB" dirty="0"/>
          </a:p>
          <a:p>
            <a:endParaRPr lang="en-GB" dirty="0"/>
          </a:p>
        </p:txBody>
      </p:sp>
      <p:grpSp>
        <p:nvGrpSpPr>
          <p:cNvPr id="4"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0" name="TextBox 9">
            <a:extLst>
              <a:ext uri="{FF2B5EF4-FFF2-40B4-BE49-F238E27FC236}">
                <a16:creationId xmlns:a16="http://schemas.microsoft.com/office/drawing/2014/main" id="{652134C6-1AE7-4CC0-9A69-794492E70FF8}"/>
              </a:ext>
            </a:extLst>
          </p:cNvPr>
          <p:cNvSpPr txBox="1"/>
          <p:nvPr/>
        </p:nvSpPr>
        <p:spPr>
          <a:xfrm>
            <a:off x="2207568" y="3068960"/>
            <a:ext cx="7056784" cy="1569660"/>
          </a:xfrm>
          <a:prstGeom prst="rect">
            <a:avLst/>
          </a:prstGeom>
          <a:noFill/>
        </p:spPr>
        <p:txBody>
          <a:bodyPr wrap="square">
            <a:spAutoFit/>
          </a:bodyPr>
          <a:lstStyle/>
          <a:p>
            <a:pPr marL="0" indent="0" algn="ctr">
              <a:buNone/>
            </a:pPr>
            <a:r>
              <a:rPr lang="en-GB" sz="4800" b="1" dirty="0">
                <a:solidFill>
                  <a:srgbClr val="009DDA"/>
                </a:solidFill>
                <a:latin typeface="Arial" panose="020B0604020202020204" pitchFamily="34" charset="0"/>
                <a:cs typeface="Arial" panose="020B0604020202020204" pitchFamily="34" charset="0"/>
              </a:rPr>
              <a:t>“if not you then who, </a:t>
            </a:r>
          </a:p>
          <a:p>
            <a:pPr marL="0" indent="0" algn="ctr">
              <a:buNone/>
            </a:pPr>
            <a:r>
              <a:rPr lang="en-GB" sz="4800" b="1" dirty="0">
                <a:solidFill>
                  <a:srgbClr val="009DDA"/>
                </a:solidFill>
                <a:latin typeface="Arial" panose="020B0604020202020204" pitchFamily="34" charset="0"/>
                <a:cs typeface="Arial" panose="020B0604020202020204" pitchFamily="34" charset="0"/>
              </a:rPr>
              <a:t>if not now then when”</a:t>
            </a:r>
            <a:endParaRPr lang="en-GB" sz="4800" dirty="0">
              <a:solidFill>
                <a:srgbClr val="009DD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3337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MWOW2030 Activity  Year 1 Form a Trio</a:t>
            </a: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609600" y="1412777"/>
            <a:ext cx="10972800" cy="4713388"/>
          </a:xfrm>
        </p:spPr>
        <p:txBody>
          <a:bodyPr>
            <a:normAutofit/>
          </a:bodyPr>
          <a:lstStyle/>
          <a:p>
            <a:pPr marL="457200" indent="-457200">
              <a:buFont typeface="+mj-lt"/>
              <a:buAutoNum type="arabicPeriod"/>
            </a:pPr>
            <a:endParaRPr lang="en-GB" dirty="0"/>
          </a:p>
          <a:p>
            <a:pPr marL="457200" indent="-457200">
              <a:buFont typeface="+mj-lt"/>
              <a:buAutoNum type="arabicPeriod"/>
            </a:pPr>
            <a:r>
              <a:rPr lang="en-GB" dirty="0"/>
              <a:t>This is an intergenerational project. The idea is to get 3 generations talking, sharing and planning actions as individuals and as a trio to promote the attainment of the UN 2030 SDG’s</a:t>
            </a:r>
          </a:p>
          <a:p>
            <a:pPr marL="457200" indent="-457200">
              <a:buFont typeface="+mj-lt"/>
              <a:buAutoNum type="arabicPeriod"/>
            </a:pPr>
            <a:endParaRPr lang="en-GB" dirty="0"/>
          </a:p>
          <a:p>
            <a:pPr marL="457200" indent="-457200">
              <a:buFont typeface="+mj-lt"/>
              <a:buAutoNum type="arabicPeriod"/>
            </a:pPr>
            <a:r>
              <a:rPr lang="en-GB" dirty="0"/>
              <a:t>Action: Form any intergenerational group of 3 (Trio) ( student age / parent age / grandparent age)</a:t>
            </a:r>
          </a:p>
          <a:p>
            <a:pPr marL="457200" indent="-457200">
              <a:buFont typeface="+mj-lt"/>
              <a:buAutoNum type="arabicPeriod"/>
            </a:pPr>
            <a:endParaRPr lang="en-GB" dirty="0"/>
          </a:p>
          <a:p>
            <a:pPr marL="457200" indent="-457200">
              <a:buFont typeface="+mj-lt"/>
              <a:buAutoNum type="arabicPeriod"/>
            </a:pPr>
            <a:r>
              <a:rPr lang="en-GB" dirty="0"/>
              <a:t>This could be done in families, across the wider family, neighbours, maybe  involving adults with different roles in business, community, education, .. Best if done with those with whom you can freely chat.</a:t>
            </a:r>
          </a:p>
          <a:p>
            <a:endParaRPr lang="en-GB" dirty="0"/>
          </a:p>
        </p:txBody>
      </p:sp>
    </p:spTree>
    <p:extLst>
      <p:ext uri="{BB962C8B-B14F-4D97-AF65-F5344CB8AC3E}">
        <p14:creationId xmlns:p14="http://schemas.microsoft.com/office/powerpoint/2010/main" val="1233337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MWOW2030 Activity  Year 1 On your own</a:t>
            </a:r>
            <a:endParaRPr lang="en-GB" dirty="0">
              <a:solidFill>
                <a:srgbClr val="009DDA"/>
              </a:solidFill>
            </a:endParaRPr>
          </a:p>
        </p:txBody>
      </p:sp>
      <p:grpSp>
        <p:nvGrpSpPr>
          <p:cNvPr id="4"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609600" y="1412777"/>
            <a:ext cx="10972800" cy="4713388"/>
          </a:xfrm>
        </p:spPr>
        <p:txBody>
          <a:bodyPr>
            <a:normAutofit/>
          </a:bodyPr>
          <a:lstStyle/>
          <a:p>
            <a:pPr>
              <a:buNone/>
            </a:pPr>
            <a:r>
              <a:rPr lang="en-GB" b="1" dirty="0"/>
              <a:t>Then Individually: ( before or at a meeting together)</a:t>
            </a:r>
          </a:p>
          <a:p>
            <a:pPr marL="457200" lvl="0" indent="-457200">
              <a:buFont typeface="+mj-lt"/>
              <a:buAutoNum type="arabicPeriod"/>
            </a:pPr>
            <a:r>
              <a:rPr lang="en-GB" dirty="0"/>
              <a:t>Make a list of challenges facing you in your settings and life looking towards 2030  or draw a simple picture of the future 2030 that portrays your thinking and feeling.</a:t>
            </a:r>
          </a:p>
          <a:p>
            <a:pPr marL="457200" lvl="0" indent="-457200">
              <a:buFont typeface="+mj-lt"/>
              <a:buAutoNum type="arabicPeriod"/>
            </a:pPr>
            <a:r>
              <a:rPr lang="en-GB" dirty="0"/>
              <a:t>You could consider your work, rest and play, how you meet your needs and wants of food, clothing ,shelter and lifestyle and how these impact on your and others health and wellbeing.</a:t>
            </a:r>
          </a:p>
          <a:p>
            <a:pPr marL="457200" lvl="0" indent="-457200">
              <a:buFont typeface="+mj-lt"/>
              <a:buAutoNum type="arabicPeriod"/>
            </a:pPr>
            <a:r>
              <a:rPr lang="en-GB" dirty="0"/>
              <a:t>Then look up via </a:t>
            </a:r>
            <a:r>
              <a:rPr lang="en-GB" u="sng" dirty="0">
                <a:hlinkClick r:id="rId3"/>
              </a:rPr>
              <a:t>UNA-GL</a:t>
            </a:r>
            <a:r>
              <a:rPr lang="en-GB" dirty="0"/>
              <a:t> website the </a:t>
            </a:r>
            <a:r>
              <a:rPr lang="en-GB" u="sng" dirty="0">
                <a:hlinkClick r:id="rId4"/>
              </a:rPr>
              <a:t>UN 17 SDG’s</a:t>
            </a:r>
            <a:r>
              <a:rPr lang="en-GB" dirty="0"/>
              <a:t> </a:t>
            </a:r>
          </a:p>
          <a:p>
            <a:pPr marL="457200" indent="-457200">
              <a:buFont typeface="+mj-lt"/>
              <a:buAutoNum type="arabicPeriod"/>
            </a:pPr>
            <a:r>
              <a:rPr lang="en-GB" dirty="0"/>
              <a:t>Explore how the issues you listed in your first activity link to the 17 goals and targets and select something from the 17 you think you would like to work on promoting</a:t>
            </a:r>
          </a:p>
          <a:p>
            <a:endParaRPr lang="en-GB" dirty="0"/>
          </a:p>
        </p:txBody>
      </p:sp>
    </p:spTree>
    <p:extLst>
      <p:ext uri="{BB962C8B-B14F-4D97-AF65-F5344CB8AC3E}">
        <p14:creationId xmlns:p14="http://schemas.microsoft.com/office/powerpoint/2010/main" val="1233337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Really Useful UN ideas for action</a:t>
            </a:r>
            <a:endParaRPr lang="en-GB" dirty="0">
              <a:solidFill>
                <a:srgbClr val="009DDA"/>
              </a:solidFill>
            </a:endParaRPr>
          </a:p>
        </p:txBody>
      </p:sp>
      <p:grpSp>
        <p:nvGrpSpPr>
          <p:cNvPr id="3" name="Group 3">
            <a:extLst>
              <a:ext uri="{FF2B5EF4-FFF2-40B4-BE49-F238E27FC236}">
                <a16:creationId xmlns:a16="http://schemas.microsoft.com/office/drawing/2014/main" id="{128DA881-29A6-44DF-88CC-99B0D4666C87}"/>
              </a:ext>
            </a:extLst>
          </p:cNvPr>
          <p:cNvGrpSpPr/>
          <p:nvPr/>
        </p:nvGrpSpPr>
        <p:grpSpPr>
          <a:xfrm>
            <a:off x="2208" y="6313490"/>
            <a:ext cx="12192000" cy="544510"/>
            <a:chOff x="2208" y="6340874"/>
            <a:chExt cx="12192000" cy="544510"/>
          </a:xfrm>
        </p:grpSpPr>
        <p:sp>
          <p:nvSpPr>
            <p:cNvPr id="14" name="Rectangle 13">
              <a:extLst>
                <a:ext uri="{FF2B5EF4-FFF2-40B4-BE49-F238E27FC236}">
                  <a16:creationId xmlns:a16="http://schemas.microsoft.com/office/drawing/2014/main" id="{AA08B02A-96E9-47EB-AE27-0639BA131265}"/>
                </a:ext>
              </a:extLst>
            </p:cNvPr>
            <p:cNvSpPr/>
            <p:nvPr/>
          </p:nvSpPr>
          <p:spPr>
            <a:xfrm>
              <a:off x="2208" y="6340874"/>
              <a:ext cx="12192000" cy="544510"/>
            </a:xfrm>
            <a:prstGeom prst="rect">
              <a:avLst/>
            </a:prstGeom>
            <a:solidFill>
              <a:srgbClr val="4F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0DAE81C-99C2-477A-B2C8-8C74463A537F}"/>
                </a:ext>
              </a:extLst>
            </p:cNvPr>
            <p:cNvSpPr txBox="1"/>
            <p:nvPr/>
          </p:nvSpPr>
          <p:spPr>
            <a:xfrm>
              <a:off x="263352" y="6459241"/>
              <a:ext cx="32403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unagreaterlincolnshire.org</a:t>
              </a:r>
            </a:p>
          </p:txBody>
        </p:sp>
        <p:sp>
          <p:nvSpPr>
            <p:cNvPr id="19" name="TextBox 18">
              <a:extLst>
                <a:ext uri="{FF2B5EF4-FFF2-40B4-BE49-F238E27FC236}">
                  <a16:creationId xmlns:a16="http://schemas.microsoft.com/office/drawing/2014/main" id="{6CBD3652-C9C0-4806-8FC4-86AA10D2A1AD}"/>
                </a:ext>
              </a:extLst>
            </p:cNvPr>
            <p:cNvSpPr txBox="1"/>
            <p:nvPr/>
          </p:nvSpPr>
          <p:spPr>
            <a:xfrm>
              <a:off x="10632504" y="6459241"/>
              <a:ext cx="144016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#bethechange</a:t>
              </a:r>
            </a:p>
          </p:txBody>
        </p:sp>
      </p:grpSp>
      <p:pic>
        <p:nvPicPr>
          <p:cNvPr id="6" name="Picture 5" descr="Logo&#10;&#10;Description automatically generated">
            <a:extLst>
              <a:ext uri="{FF2B5EF4-FFF2-40B4-BE49-F238E27FC236}">
                <a16:creationId xmlns:a16="http://schemas.microsoft.com/office/drawing/2014/main" id="{2ACAF9B0-5738-4394-80FD-61194A5E74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0496" y="295991"/>
            <a:ext cx="1228195" cy="1102918"/>
          </a:xfrm>
          <a:prstGeom prst="rect">
            <a:avLst/>
          </a:prstGeom>
        </p:spPr>
      </p:pic>
      <p:sp>
        <p:nvSpPr>
          <p:cNvPr id="11" name="Content Placeholder 10"/>
          <p:cNvSpPr>
            <a:spLocks noGrp="1"/>
          </p:cNvSpPr>
          <p:nvPr>
            <p:ph idx="1"/>
          </p:nvPr>
        </p:nvSpPr>
        <p:spPr>
          <a:xfrm>
            <a:off x="551384" y="1340768"/>
            <a:ext cx="10009112" cy="4525963"/>
          </a:xfrm>
        </p:spPr>
        <p:txBody>
          <a:bodyPr/>
          <a:lstStyle/>
          <a:p>
            <a:endParaRPr lang="en-GB" dirty="0"/>
          </a:p>
          <a:p>
            <a:endParaRPr lang="en-GB" dirty="0"/>
          </a:p>
          <a:p>
            <a:pPr>
              <a:buNone/>
            </a:pPr>
            <a:br>
              <a:rPr lang="en-GB" dirty="0"/>
            </a:br>
            <a:endParaRPr lang="en-GB" dirty="0"/>
          </a:p>
        </p:txBody>
      </p:sp>
      <p:sp>
        <p:nvSpPr>
          <p:cNvPr id="9" name="Rectangle 8"/>
          <p:cNvSpPr/>
          <p:nvPr/>
        </p:nvSpPr>
        <p:spPr>
          <a:xfrm>
            <a:off x="839416" y="1700808"/>
            <a:ext cx="9721080" cy="3970318"/>
          </a:xfrm>
          <a:prstGeom prst="rect">
            <a:avLst/>
          </a:prstGeom>
        </p:spPr>
        <p:txBody>
          <a:bodyPr wrap="square">
            <a:spAutoFit/>
          </a:bodyPr>
          <a:lstStyle/>
          <a:p>
            <a:r>
              <a:rPr lang="en-GB" sz="2800" dirty="0"/>
              <a:t>Be The Change</a:t>
            </a:r>
          </a:p>
          <a:p>
            <a:r>
              <a:rPr lang="en-GB" sz="2800" u="sng" dirty="0">
                <a:hlinkClick r:id="rId3"/>
              </a:rPr>
              <a:t>https://www.un.org/sustainabledevelopment/be-the-change/</a:t>
            </a:r>
            <a:endParaRPr lang="en-GB" sz="2800" u="sng" dirty="0"/>
          </a:p>
          <a:p>
            <a:endParaRPr lang="en-GB" sz="2800" dirty="0"/>
          </a:p>
          <a:p>
            <a:r>
              <a:rPr lang="en-GB" sz="2800" dirty="0"/>
              <a:t>Lazy Persons Guide to Saving The World</a:t>
            </a:r>
          </a:p>
          <a:p>
            <a:r>
              <a:rPr lang="en-GB" sz="2800" u="sng" dirty="0">
                <a:hlinkClick r:id="rId4"/>
              </a:rPr>
              <a:t>https://www.un.org/sustainabledevelopment/takeaction/</a:t>
            </a:r>
            <a:endParaRPr lang="en-GB" sz="2800" u="sng" dirty="0"/>
          </a:p>
          <a:p>
            <a:endParaRPr lang="en-GB" sz="2800" dirty="0"/>
          </a:p>
          <a:p>
            <a:r>
              <a:rPr lang="en-GB" sz="2800" dirty="0"/>
              <a:t>Act Now</a:t>
            </a:r>
          </a:p>
          <a:p>
            <a:r>
              <a:rPr lang="en-GB" sz="2800" u="sng" dirty="0">
                <a:hlinkClick r:id="rId5"/>
              </a:rPr>
              <a:t>https://www.un.org/en/actnow</a:t>
            </a:r>
            <a:endParaRPr lang="en-GB" sz="2800" u="sng" dirty="0"/>
          </a:p>
          <a:p>
            <a:endParaRPr lang="en-GB" sz="2800" dirty="0"/>
          </a:p>
        </p:txBody>
      </p:sp>
    </p:spTree>
    <p:extLst>
      <p:ext uri="{BB962C8B-B14F-4D97-AF65-F5344CB8AC3E}">
        <p14:creationId xmlns:p14="http://schemas.microsoft.com/office/powerpoint/2010/main" val="1233337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1469</Words>
  <Application>Microsoft Office PowerPoint</Application>
  <PresentationFormat>Widescreen</PresentationFormat>
  <Paragraphs>152</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UNA-Greater Lincolnshire</vt:lpstr>
      <vt:lpstr>Introduction MWOW2030 Pilot Project (1) </vt:lpstr>
      <vt:lpstr>MWOW2030 Pilot Project (2)</vt:lpstr>
      <vt:lpstr>MWOW2030 Pilot Project (3)</vt:lpstr>
      <vt:lpstr>MWOW2030 Pilot Project (4)</vt:lpstr>
      <vt:lpstr>A call to action!</vt:lpstr>
      <vt:lpstr>MWOW2030 Activity  Year 1 Form a Trio</vt:lpstr>
      <vt:lpstr>MWOW2030 Activity  Year 1 On your own</vt:lpstr>
      <vt:lpstr>Really Useful UN ideas for action</vt:lpstr>
      <vt:lpstr>MWOW 2030 Activity Year 1 Meeting</vt:lpstr>
      <vt:lpstr>MWOW2030 Activity  Year 1 Meeting</vt:lpstr>
      <vt:lpstr> Some examples of ‘Things that CAN be done’ by individuals: </vt:lpstr>
      <vt:lpstr> Some things that CAN be done locally with others: </vt:lpstr>
      <vt:lpstr>2021 MWOW TRIO Resolution Scorecard What each individual will do</vt:lpstr>
      <vt:lpstr>2021 MWOW  TRIO Resolution Scorecard  What we will do together</vt:lpstr>
      <vt:lpstr>End of year and start of next year meeting (1)</vt:lpstr>
      <vt:lpstr>End of year and start of next year meeting (2)</vt:lpstr>
      <vt:lpstr>Contacts for questions about this project</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Greater Lincolnshire</dc:title>
  <dc:creator>Clive</dc:creator>
  <cp:lastModifiedBy>Shane Traill</cp:lastModifiedBy>
  <cp:revision>25</cp:revision>
  <dcterms:created xsi:type="dcterms:W3CDTF">2020-10-17T21:38:07Z</dcterms:created>
  <dcterms:modified xsi:type="dcterms:W3CDTF">2021-01-22T20:36:45Z</dcterms:modified>
</cp:coreProperties>
</file>